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03" r:id="rId3"/>
    <p:sldId id="277" r:id="rId4"/>
    <p:sldId id="290" r:id="rId5"/>
    <p:sldId id="278" r:id="rId6"/>
    <p:sldId id="279" r:id="rId7"/>
    <p:sldId id="280" r:id="rId8"/>
    <p:sldId id="288" r:id="rId9"/>
    <p:sldId id="293" r:id="rId10"/>
    <p:sldId id="284" r:id="rId11"/>
    <p:sldId id="285" r:id="rId12"/>
    <p:sldId id="291" r:id="rId13"/>
    <p:sldId id="294" r:id="rId14"/>
    <p:sldId id="296" r:id="rId15"/>
    <p:sldId id="282" r:id="rId16"/>
    <p:sldId id="305" r:id="rId17"/>
    <p:sldId id="304" r:id="rId18"/>
    <p:sldId id="306" r:id="rId19"/>
    <p:sldId id="307" r:id="rId20"/>
    <p:sldId id="297" r:id="rId21"/>
    <p:sldId id="298" r:id="rId22"/>
    <p:sldId id="300" r:id="rId23"/>
    <p:sldId id="299" r:id="rId24"/>
    <p:sldId id="301" r:id="rId25"/>
    <p:sldId id="308" r:id="rId26"/>
    <p:sldId id="309" r:id="rId27"/>
    <p:sldId id="310" r:id="rId28"/>
    <p:sldId id="317" r:id="rId29"/>
    <p:sldId id="318" r:id="rId30"/>
    <p:sldId id="319" r:id="rId31"/>
    <p:sldId id="320" r:id="rId32"/>
    <p:sldId id="321" r:id="rId33"/>
    <p:sldId id="327" r:id="rId34"/>
    <p:sldId id="323" r:id="rId35"/>
    <p:sldId id="324" r:id="rId36"/>
    <p:sldId id="328" r:id="rId37"/>
    <p:sldId id="329" r:id="rId38"/>
    <p:sldId id="313" r:id="rId39"/>
    <p:sldId id="315" r:id="rId40"/>
    <p:sldId id="316" r:id="rId4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35D0FB5A-04F9-4128-A787-18F98A9FFB07}" type="datetimeFigureOut">
              <a:rPr lang="tr-TR" smtClean="0"/>
              <a:t>25.01.2023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1047894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5D0FB5A-04F9-4128-A787-18F98A9FFB07}" type="datetimeFigureOut">
              <a:rPr lang="tr-TR" smtClean="0"/>
              <a:t>25.01.2023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919374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35D0FB5A-04F9-4128-A787-18F98A9FFB07}" type="datetimeFigureOut">
              <a:rPr lang="tr-TR" smtClean="0"/>
              <a:t>25.01.2023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891506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5D0FB5A-04F9-4128-A787-18F98A9FFB07}" type="datetimeFigureOut">
              <a:rPr lang="tr-TR" smtClean="0"/>
              <a:t>25.01.2023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2108944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5D0FB5A-04F9-4128-A787-18F98A9FFB07}" type="datetimeFigureOut">
              <a:rPr lang="tr-TR" smtClean="0"/>
              <a:t>25.01.2023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2894632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5D0FB5A-04F9-4128-A787-18F98A9FFB07}" type="datetimeFigureOut">
              <a:rPr lang="tr-TR" smtClean="0"/>
              <a:t>25.01.2023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362481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5D0FB5A-04F9-4128-A787-18F98A9FFB07}" type="datetimeFigureOut">
              <a:rPr lang="tr-TR" smtClean="0"/>
              <a:t>25.01.2023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3460394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5D0FB5A-04F9-4128-A787-18F98A9FFB07}" type="datetimeFigureOut">
              <a:rPr lang="tr-TR" smtClean="0"/>
              <a:t>25.01.2023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3040877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5D0FB5A-04F9-4128-A787-18F98A9FFB07}" type="datetimeFigureOut">
              <a:rPr lang="tr-TR" smtClean="0"/>
              <a:t>25.01.2023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3274056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5D0FB5A-04F9-4128-A787-18F98A9FFB07}" type="datetimeFigureOut">
              <a:rPr lang="tr-TR" smtClean="0"/>
              <a:t>25.01.2023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2291473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5D0FB5A-04F9-4128-A787-18F98A9FFB07}" type="datetimeFigureOut">
              <a:rPr lang="tr-TR" smtClean="0"/>
              <a:t>25.01.2023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76CB822A-BBAF-496B-B58C-8A41E7B73001}" type="slidenum">
              <a:rPr lang="tr-TR" smtClean="0"/>
              <a:t>‹#›</a:t>
            </a:fld>
            <a:endParaRPr lang="tr-TR"/>
          </a:p>
        </p:txBody>
      </p:sp>
    </p:spTree>
    <p:extLst>
      <p:ext uri="{BB962C8B-B14F-4D97-AF65-F5344CB8AC3E}">
        <p14:creationId xmlns:p14="http://schemas.microsoft.com/office/powerpoint/2010/main" val="85729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D0FB5A-04F9-4128-A787-18F98A9FFB07}" type="datetimeFigureOut">
              <a:rPr lang="tr-TR" smtClean="0"/>
              <a:t>25.01.2023</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CB822A-BBAF-496B-B58C-8A41E7B73001}" type="slidenum">
              <a:rPr lang="tr-TR" smtClean="0"/>
              <a:t>‹#›</a:t>
            </a:fld>
            <a:endParaRPr lang="tr-TR"/>
          </a:p>
        </p:txBody>
      </p:sp>
    </p:spTree>
    <p:extLst>
      <p:ext uri="{BB962C8B-B14F-4D97-AF65-F5344CB8AC3E}">
        <p14:creationId xmlns:p14="http://schemas.microsoft.com/office/powerpoint/2010/main" val="2866480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www.alikaplan.net/"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14499"/>
            <a:ext cx="9144000" cy="6829003"/>
          </a:xfrm>
          <a:prstGeom prst="rect">
            <a:avLst/>
          </a:prstGeom>
        </p:spPr>
      </p:pic>
    </p:spTree>
    <p:extLst>
      <p:ext uri="{BB962C8B-B14F-4D97-AF65-F5344CB8AC3E}">
        <p14:creationId xmlns:p14="http://schemas.microsoft.com/office/powerpoint/2010/main" val="21063248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639616" y="1916832"/>
            <a:ext cx="7488832" cy="3108543"/>
          </a:xfrm>
          <a:prstGeom prst="rect">
            <a:avLst/>
          </a:prstGeom>
        </p:spPr>
        <p:txBody>
          <a:bodyPr wrap="square">
            <a:spAutoFit/>
          </a:bodyPr>
          <a:lstStyle/>
          <a:p>
            <a:pPr indent="215900" algn="just">
              <a:lnSpc>
                <a:spcPct val="150000"/>
              </a:lnSpc>
            </a:pPr>
            <a:r>
              <a:rPr lang="tr-TR" sz="2800" b="1" dirty="0" smtClean="0">
                <a:latin typeface="Times New Roman" panose="02020603050405020304" pitchFamily="18" charset="0"/>
                <a:ea typeface="Calibri" panose="020F0502020204030204" pitchFamily="34" charset="0"/>
                <a:cs typeface="Times New Roman" panose="02020603050405020304" pitchFamily="18" charset="0"/>
              </a:rPr>
              <a:t>Ali KAPLAN </a:t>
            </a:r>
          </a:p>
          <a:p>
            <a:pPr indent="215900" algn="just">
              <a:lnSpc>
                <a:spcPct val="150000"/>
              </a:lnSpc>
            </a:pPr>
            <a:r>
              <a:rPr lang="tr-TR" sz="2800" b="1" dirty="0" smtClean="0">
                <a:latin typeface="Times New Roman" panose="02020603050405020304" pitchFamily="18" charset="0"/>
                <a:ea typeface="Calibri" panose="020F0502020204030204" pitchFamily="34" charset="0"/>
                <a:cs typeface="Times New Roman" panose="02020603050405020304" pitchFamily="18" charset="0"/>
              </a:rPr>
              <a:t>Ermenek Belediye Başkan Yardımcısı </a:t>
            </a:r>
          </a:p>
          <a:p>
            <a:pPr indent="215900" algn="just"/>
            <a:r>
              <a:rPr lang="tr-TR" sz="2800" b="1" u="sng" dirty="0" smtClean="0">
                <a:latin typeface="Times New Roman" panose="02020603050405020304" pitchFamily="18" charset="0"/>
                <a:ea typeface="Calibri" panose="020F0502020204030204" pitchFamily="34" charset="0"/>
                <a:cs typeface="Times New Roman" panose="02020603050405020304" pitchFamily="18" charset="0"/>
              </a:rPr>
              <a:t>İLETİŞİM   </a:t>
            </a:r>
            <a:r>
              <a:rPr lang="tr-TR" sz="2800" b="1" u="sng" dirty="0">
                <a:latin typeface="Times New Roman" panose="02020603050405020304" pitchFamily="18" charset="0"/>
                <a:ea typeface="Calibri" panose="020F0502020204030204" pitchFamily="34" charset="0"/>
                <a:cs typeface="Times New Roman" panose="02020603050405020304" pitchFamily="18" charset="0"/>
              </a:rPr>
              <a:t>BİLGİLERİ</a:t>
            </a:r>
          </a:p>
          <a:p>
            <a:pPr indent="215900" algn="just"/>
            <a:r>
              <a:rPr lang="tr-TR" sz="2800" b="1" dirty="0" smtClean="0">
                <a:latin typeface="Times New Roman" panose="02020603050405020304" pitchFamily="18" charset="0"/>
                <a:ea typeface="Calibri" panose="020F0502020204030204" pitchFamily="34" charset="0"/>
                <a:cs typeface="Times New Roman" panose="02020603050405020304" pitchFamily="18" charset="0"/>
              </a:rPr>
              <a:t>0 </a:t>
            </a:r>
            <a:r>
              <a:rPr lang="tr-TR" sz="2800" b="1" dirty="0">
                <a:latin typeface="Times New Roman" panose="02020603050405020304" pitchFamily="18" charset="0"/>
                <a:ea typeface="Calibri" panose="020F0502020204030204" pitchFamily="34" charset="0"/>
                <a:cs typeface="Times New Roman" panose="02020603050405020304" pitchFamily="18" charset="0"/>
              </a:rPr>
              <a:t>505 497 65 </a:t>
            </a:r>
            <a:r>
              <a:rPr lang="tr-TR" sz="2800" b="1" dirty="0" smtClean="0">
                <a:latin typeface="Times New Roman" panose="02020603050405020304" pitchFamily="18" charset="0"/>
                <a:ea typeface="Calibri" panose="020F0502020204030204" pitchFamily="34" charset="0"/>
                <a:cs typeface="Times New Roman" panose="02020603050405020304" pitchFamily="18" charset="0"/>
              </a:rPr>
              <a:t>02</a:t>
            </a:r>
          </a:p>
          <a:p>
            <a:pPr indent="215900" algn="just"/>
            <a:r>
              <a:rPr lang="tr-TR" sz="2800" b="1" dirty="0">
                <a:latin typeface="Times New Roman" panose="02020603050405020304" pitchFamily="18" charset="0"/>
                <a:ea typeface="Calibri" panose="020F0502020204030204" pitchFamily="34" charset="0"/>
                <a:cs typeface="Times New Roman" panose="02020603050405020304" pitchFamily="18" charset="0"/>
                <a:hlinkClick r:id="rId2"/>
              </a:rPr>
              <a:t>https://www.alikaplan.net</a:t>
            </a:r>
            <a:r>
              <a:rPr lang="tr-TR" sz="2800" b="1" dirty="0" smtClean="0">
                <a:latin typeface="Times New Roman" panose="02020603050405020304" pitchFamily="18" charset="0"/>
                <a:ea typeface="Calibri" panose="020F0502020204030204" pitchFamily="34" charset="0"/>
                <a:cs typeface="Times New Roman" panose="02020603050405020304" pitchFamily="18" charset="0"/>
                <a:hlinkClick r:id="rId2"/>
              </a:rPr>
              <a:t>/</a:t>
            </a:r>
            <a:endParaRPr lang="tr-TR" sz="2800" b="1" dirty="0" smtClean="0">
              <a:latin typeface="Times New Roman" panose="02020603050405020304" pitchFamily="18" charset="0"/>
              <a:ea typeface="Calibri" panose="020F0502020204030204" pitchFamily="34" charset="0"/>
              <a:cs typeface="Times New Roman" panose="02020603050405020304" pitchFamily="18" charset="0"/>
            </a:endParaRPr>
          </a:p>
          <a:p>
            <a:pPr indent="215900" algn="just"/>
            <a:r>
              <a:rPr lang="tr-TR" sz="2800" b="1" dirty="0" smtClean="0">
                <a:latin typeface="Times New Roman" panose="02020603050405020304" pitchFamily="18" charset="0"/>
                <a:ea typeface="Calibri" panose="020F0502020204030204" pitchFamily="34" charset="0"/>
                <a:cs typeface="Times New Roman" panose="02020603050405020304" pitchFamily="18" charset="0"/>
              </a:rPr>
              <a:t>info@alikaplan.net</a:t>
            </a:r>
            <a:endParaRPr lang="tr-TR" sz="2800" b="1"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1251220"/>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latin typeface="Times New Roman" panose="02020603050405020304" pitchFamily="18" charset="0"/>
                <a:cs typeface="Times New Roman" panose="02020603050405020304" pitchFamily="18" charset="0"/>
              </a:rPr>
              <a:t>MEMUR-SÖZLEŞMELİ PERSONEL </a:t>
            </a:r>
            <a:endParaRPr lang="tr-TR"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marL="0" indent="0">
              <a:buNone/>
            </a:pPr>
            <a:r>
              <a:rPr lang="tr-TR" dirty="0" smtClean="0">
                <a:latin typeface="Times New Roman" panose="02020603050405020304" pitchFamily="18" charset="0"/>
                <a:cs typeface="Times New Roman" panose="02020603050405020304" pitchFamily="18" charset="0"/>
              </a:rPr>
              <a:t>İstihdam şekilleri: Madde 4 – (Değişik: 30/5/1974 - KHK-12; Değiştirilerek kabul: 15/5/1975 - 1897/1 </a:t>
            </a:r>
            <a:r>
              <a:rPr lang="tr-TR" dirty="0" err="1" smtClean="0">
                <a:latin typeface="Times New Roman" panose="02020603050405020304" pitchFamily="18" charset="0"/>
                <a:cs typeface="Times New Roman" panose="02020603050405020304" pitchFamily="18" charset="0"/>
              </a:rPr>
              <a:t>md.</a:t>
            </a:r>
            <a:r>
              <a:rPr lang="tr-TR" dirty="0" smtClean="0">
                <a:latin typeface="Times New Roman" panose="02020603050405020304" pitchFamily="18" charset="0"/>
                <a:cs typeface="Times New Roman" panose="02020603050405020304" pitchFamily="18" charset="0"/>
              </a:rPr>
              <a:t>) Kamu hizmetleri; memurlar, sözleşmeli personel, geçici personel ve işçiler eliyle gördürülür. </a:t>
            </a:r>
          </a:p>
          <a:p>
            <a:pPr marL="514350" indent="-514350">
              <a:buAutoNum type="alphaUcParenR"/>
            </a:pPr>
            <a:r>
              <a:rPr lang="tr-TR" dirty="0" smtClean="0">
                <a:latin typeface="Times New Roman" panose="02020603050405020304" pitchFamily="18" charset="0"/>
                <a:cs typeface="Times New Roman" panose="02020603050405020304" pitchFamily="18" charset="0"/>
              </a:rPr>
              <a:t>Memur</a:t>
            </a:r>
          </a:p>
          <a:p>
            <a:pPr marL="514350" indent="-514350">
              <a:buAutoNum type="alphaUcParenR"/>
            </a:pPr>
            <a:r>
              <a:rPr lang="tr-TR" dirty="0" smtClean="0">
                <a:latin typeface="Times New Roman" panose="02020603050405020304" pitchFamily="18" charset="0"/>
                <a:cs typeface="Times New Roman" panose="02020603050405020304" pitchFamily="18" charset="0"/>
              </a:rPr>
              <a:t>Sözleşmeli personel</a:t>
            </a:r>
          </a:p>
          <a:p>
            <a:pPr marL="0" indent="0">
              <a:buNone/>
            </a:pPr>
            <a:r>
              <a:rPr lang="tr-TR" dirty="0" smtClean="0">
                <a:latin typeface="Times New Roman" panose="02020603050405020304" pitchFamily="18" charset="0"/>
                <a:cs typeface="Times New Roman" panose="02020603050405020304" pitchFamily="18" charset="0"/>
              </a:rPr>
              <a:t>C) (Mülga: 20/11/2017 - KHK-696/17 </a:t>
            </a:r>
            <a:r>
              <a:rPr lang="tr-TR" dirty="0" err="1" smtClean="0">
                <a:latin typeface="Times New Roman" panose="02020603050405020304" pitchFamily="18" charset="0"/>
                <a:cs typeface="Times New Roman" panose="02020603050405020304" pitchFamily="18" charset="0"/>
              </a:rPr>
              <a:t>md.</a:t>
            </a:r>
            <a:r>
              <a:rPr lang="tr-TR" dirty="0" smtClean="0">
                <a:latin typeface="Times New Roman" panose="02020603050405020304" pitchFamily="18" charset="0"/>
                <a:cs typeface="Times New Roman" panose="02020603050405020304" pitchFamily="18" charset="0"/>
              </a:rPr>
              <a:t>; Aynen kabul: 1/2/2018-7079/17 </a:t>
            </a:r>
            <a:r>
              <a:rPr lang="tr-TR" dirty="0" err="1" smtClean="0">
                <a:latin typeface="Times New Roman" panose="02020603050405020304" pitchFamily="18" charset="0"/>
                <a:cs typeface="Times New Roman" panose="02020603050405020304" pitchFamily="18" charset="0"/>
              </a:rPr>
              <a:t>md.</a:t>
            </a:r>
            <a:r>
              <a:rPr lang="tr-TR" dirty="0" smtClean="0">
                <a:latin typeface="Times New Roman" panose="02020603050405020304" pitchFamily="18" charset="0"/>
                <a:cs typeface="Times New Roman" panose="02020603050405020304" pitchFamily="18" charset="0"/>
              </a:rPr>
              <a:t>) </a:t>
            </a:r>
          </a:p>
          <a:p>
            <a:pPr marL="0" indent="0">
              <a:buNone/>
            </a:pPr>
            <a:r>
              <a:rPr lang="tr-TR" dirty="0" smtClean="0">
                <a:latin typeface="Times New Roman" panose="02020603050405020304" pitchFamily="18" charset="0"/>
                <a:cs typeface="Times New Roman" panose="02020603050405020304" pitchFamily="18" charset="0"/>
              </a:rPr>
              <a:t>D) İşçiler</a:t>
            </a:r>
          </a:p>
          <a:p>
            <a:pPr marL="0" indent="0">
              <a:buNone/>
            </a:pPr>
            <a:endParaRPr lang="tr-TR" dirty="0"/>
          </a:p>
        </p:txBody>
      </p:sp>
    </p:spTree>
    <p:extLst>
      <p:ext uri="{BB962C8B-B14F-4D97-AF65-F5344CB8AC3E}">
        <p14:creationId xmlns:p14="http://schemas.microsoft.com/office/powerpoint/2010/main" val="9509463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latin typeface="Times New Roman" panose="02020603050405020304" pitchFamily="18" charset="0"/>
                <a:cs typeface="Times New Roman" panose="02020603050405020304" pitchFamily="18" charset="0"/>
              </a:rPr>
              <a:t>Sözleşmeli Personel Çalıştırılmasına İlişkin Esaslar </a:t>
            </a:r>
            <a:endParaRPr lang="tr-TR" sz="3200" b="1"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marL="0" indent="0" algn="just">
              <a:buNone/>
            </a:pPr>
            <a:r>
              <a:rPr lang="tr-TR" b="1" dirty="0">
                <a:latin typeface="Times New Roman" panose="02020603050405020304" pitchFamily="18" charset="0"/>
                <a:cs typeface="Times New Roman" panose="02020603050405020304" pitchFamily="18" charset="0"/>
              </a:rPr>
              <a:t>Madde 1-</a:t>
            </a:r>
            <a:r>
              <a:rPr lang="tr-TR" dirty="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(Değişik:22/11/2010-2010/1169)</a:t>
            </a:r>
            <a:r>
              <a:rPr lang="tr-TR" i="1" dirty="0">
                <a:latin typeface="Times New Roman" panose="02020603050405020304" pitchFamily="18" charset="0"/>
                <a:cs typeface="Times New Roman" panose="02020603050405020304" pitchFamily="18" charset="0"/>
              </a:rPr>
              <a:t> </a:t>
            </a:r>
            <a:endParaRPr lang="tr-TR" i="1" dirty="0" smtClean="0">
              <a:latin typeface="Times New Roman" panose="02020603050405020304" pitchFamily="18" charset="0"/>
              <a:cs typeface="Times New Roman" panose="02020603050405020304" pitchFamily="18" charset="0"/>
            </a:endParaRPr>
          </a:p>
          <a:p>
            <a:pPr marL="0" indent="0" algn="just">
              <a:buNone/>
            </a:pPr>
            <a:r>
              <a:rPr lang="tr-TR" dirty="0" smtClean="0">
                <a:latin typeface="Times New Roman" panose="02020603050405020304" pitchFamily="18" charset="0"/>
                <a:cs typeface="Times New Roman" panose="02020603050405020304" pitchFamily="18" charset="0"/>
              </a:rPr>
              <a:t>Bu </a:t>
            </a:r>
            <a:r>
              <a:rPr lang="tr-TR" dirty="0">
                <a:latin typeface="Times New Roman" panose="02020603050405020304" pitchFamily="18" charset="0"/>
                <a:cs typeface="Times New Roman" panose="02020603050405020304" pitchFamily="18" charset="0"/>
              </a:rPr>
              <a:t>Esaslar, 14/7/1965 tarihli ve 657 sayılı Devlet Memurları Kanununun 4 üncü maddesinin (B) fıkrası hükmü uyarınca kamu idare, kurum ve kuruluşlarında mali yılla sınırlı olarak sözleşme ile çalıştırılan ve işçi sayılmayan kamu hizmeti görevlileri hakkında uygulanır.</a:t>
            </a:r>
          </a:p>
          <a:p>
            <a:pPr marL="0" indent="0">
              <a:buNone/>
            </a:pPr>
            <a:endParaRPr lang="tr-TR" dirty="0"/>
          </a:p>
        </p:txBody>
      </p:sp>
    </p:spTree>
    <p:extLst>
      <p:ext uri="{BB962C8B-B14F-4D97-AF65-F5344CB8AC3E}">
        <p14:creationId xmlns:p14="http://schemas.microsoft.com/office/powerpoint/2010/main" val="8137293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812511"/>
          </a:xfrm>
        </p:spPr>
        <p:txBody>
          <a:bodyPr>
            <a:normAutofit fontScale="90000"/>
          </a:bodyPr>
          <a:lstStyle/>
          <a:p>
            <a:pPr algn="ctr"/>
            <a:r>
              <a:rPr lang="tr-TR" sz="3200" b="1" dirty="0" smtClean="0">
                <a:solidFill>
                  <a:srgbClr val="FF0000"/>
                </a:solidFill>
                <a:latin typeface="Times New Roman" panose="02020603050405020304" pitchFamily="18" charset="0"/>
                <a:cs typeface="Times New Roman" panose="02020603050405020304" pitchFamily="18" charset="0"/>
              </a:rPr>
              <a:t>BELEDİYELERDE SÖZLEŞMELİ PERSONEL İSTİHDAMI </a:t>
            </a:r>
            <a:endParaRPr lang="tr-TR" sz="3200" b="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838200" y="1011382"/>
            <a:ext cx="10515600" cy="5555673"/>
          </a:xfrm>
        </p:spPr>
        <p:txBody>
          <a:bodyPr>
            <a:normAutofit/>
          </a:bodyPr>
          <a:lstStyle/>
          <a:p>
            <a:pPr marL="0" indent="0" algn="just">
              <a:buNone/>
            </a:pPr>
            <a:r>
              <a:rPr lang="tr-TR" dirty="0" smtClean="0">
                <a:latin typeface="Times New Roman" panose="02020603050405020304" pitchFamily="18" charset="0"/>
                <a:cs typeface="Times New Roman" panose="02020603050405020304" pitchFamily="18" charset="0"/>
              </a:rPr>
              <a:t>5393-49.madde: </a:t>
            </a:r>
          </a:p>
          <a:p>
            <a:pPr marL="0" indent="0" algn="just">
              <a:buNone/>
            </a:pPr>
            <a:r>
              <a:rPr lang="tr-TR" dirty="0" smtClean="0">
                <a:latin typeface="Times New Roman" panose="02020603050405020304" pitchFamily="18" charset="0"/>
                <a:cs typeface="Times New Roman" panose="02020603050405020304" pitchFamily="18" charset="0"/>
              </a:rPr>
              <a:t>Belediye ve bağlı kuruluşlarında, </a:t>
            </a:r>
            <a:r>
              <a:rPr lang="tr-TR" b="1" dirty="0" smtClean="0">
                <a:latin typeface="Times New Roman" panose="02020603050405020304" pitchFamily="18" charset="0"/>
                <a:cs typeface="Times New Roman" panose="02020603050405020304" pitchFamily="18" charset="0"/>
              </a:rPr>
              <a:t>norm kadroya uygun olarak </a:t>
            </a:r>
            <a:r>
              <a:rPr lang="tr-TR" dirty="0" smtClean="0">
                <a:latin typeface="Times New Roman" panose="02020603050405020304" pitchFamily="18" charset="0"/>
                <a:cs typeface="Times New Roman" panose="02020603050405020304" pitchFamily="18" charset="0"/>
              </a:rPr>
              <a:t>çevre, sağlık, veterinerlik, teknik, hukuk, ekonomi, bilişim ve iletişim, plânlama, araştırma ve geliştirme, </a:t>
            </a:r>
            <a:r>
              <a:rPr lang="tr-TR" b="1" dirty="0" smtClean="0">
                <a:latin typeface="Times New Roman" panose="02020603050405020304" pitchFamily="18" charset="0"/>
                <a:cs typeface="Times New Roman" panose="02020603050405020304" pitchFamily="18" charset="0"/>
              </a:rPr>
              <a:t>eğitim</a:t>
            </a:r>
            <a:r>
              <a:rPr lang="tr-TR" dirty="0" smtClean="0">
                <a:latin typeface="Times New Roman" panose="02020603050405020304" pitchFamily="18" charset="0"/>
                <a:cs typeface="Times New Roman" panose="02020603050405020304" pitchFamily="18" charset="0"/>
              </a:rPr>
              <a:t> ve danışmanlık alanlarında avukat, mimar, mühendis, şehir ve bölge plâncısı, çözümleyici ve programcı, tabip, uzman tabip, ebe, hemşire, veteriner, kimyager, teknisyen ve tekniker gibi uzman ve teknik personel yıllık sözleşme ile çalıştırılabilir. Sözleşmeli personel eliyle yürütülen hizmetlere ilişkin boş kadrolara ayrıca atama yapılamaz. Bu personelin, yürütecekleri hizmetler için ihdas edilmiş kadro unvanının gerektirdiği nitelikleri taşımaları şarttır.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93396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solidFill>
                  <a:srgbClr val="FF0000"/>
                </a:solidFill>
                <a:latin typeface="Times New Roman" panose="02020603050405020304" pitchFamily="18" charset="0"/>
                <a:cs typeface="Times New Roman" panose="02020603050405020304" pitchFamily="18" charset="0"/>
              </a:rPr>
              <a:t>SÖZLEŞMELİ PERSONEL ÜCRET BELİRLEME </a:t>
            </a:r>
            <a:endParaRPr lang="tr-TR" sz="3200" b="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a:bodyPr>
          <a:lstStyle/>
          <a:p>
            <a:pPr marL="0" indent="0" algn="just">
              <a:buNone/>
            </a:pPr>
            <a:r>
              <a:rPr lang="tr-TR" dirty="0" smtClean="0">
                <a:latin typeface="Times New Roman" panose="02020603050405020304" pitchFamily="18" charset="0"/>
                <a:cs typeface="Times New Roman" panose="02020603050405020304" pitchFamily="18" charset="0"/>
              </a:rPr>
              <a:t>5393 sayılı Kanunu’nun 49.maddesi uyarınca sözleşmeli olarak istihdam edileceklere ödenecek net ücret, söz konusu kadro unvanı için birinci derecenin birinci kademesi esas alınmak suretiyle 657 sayılı Devlet Memurları Kanununa göre tespit edilecek her türlü ödemeler toplamının net tutarının yüzde 25 fazlasını geçmemek üzere </a:t>
            </a:r>
            <a:r>
              <a:rPr lang="tr-TR" b="1" dirty="0" smtClean="0">
                <a:latin typeface="Times New Roman" panose="02020603050405020304" pitchFamily="18" charset="0"/>
                <a:cs typeface="Times New Roman" panose="02020603050405020304" pitchFamily="18" charset="0"/>
              </a:rPr>
              <a:t>belediye meclisi kararıyla belirlenir. </a:t>
            </a:r>
            <a:r>
              <a:rPr lang="tr-TR" dirty="0" smtClean="0">
                <a:latin typeface="Times New Roman" panose="02020603050405020304" pitchFamily="18" charset="0"/>
                <a:cs typeface="Times New Roman" panose="02020603050405020304" pitchFamily="18" charset="0"/>
              </a:rPr>
              <a:t>Genel hükümlere göre birinci dereceden kadro ihdas edilemeyen kadro unvanları için ise o kadro unvanından ihdası yapılmış en yüksek kadro derecesinin birinci kademesi esas alınır ve yapılacak ödemenin azami tutarı yukarıda belirtilen </a:t>
            </a:r>
            <a:r>
              <a:rPr lang="tr-TR" dirty="0" err="1" smtClean="0">
                <a:latin typeface="Times New Roman" panose="02020603050405020304" pitchFamily="18" charset="0"/>
                <a:cs typeface="Times New Roman" panose="02020603050405020304" pitchFamily="18" charset="0"/>
              </a:rPr>
              <a:t>usûle</a:t>
            </a:r>
            <a:r>
              <a:rPr lang="tr-TR" dirty="0" smtClean="0">
                <a:latin typeface="Times New Roman" panose="02020603050405020304" pitchFamily="18" charset="0"/>
                <a:cs typeface="Times New Roman" panose="02020603050405020304" pitchFamily="18" charset="0"/>
              </a:rPr>
              <a:t> göre tespit olunur. Bu fıkra hükümlerine göre çalıştırılacak personel için Çevre ve Şehircilik Bakanlığı unvanlar itibarıyla sınırlama getirebilir.</a:t>
            </a:r>
          </a:p>
          <a:p>
            <a:pPr marL="0" indent="0">
              <a:buNone/>
            </a:pPr>
            <a:endParaRPr lang="tr-TR" dirty="0"/>
          </a:p>
        </p:txBody>
      </p:sp>
    </p:spTree>
    <p:extLst>
      <p:ext uri="{BB962C8B-B14F-4D97-AF65-F5344CB8AC3E}">
        <p14:creationId xmlns:p14="http://schemas.microsoft.com/office/powerpoint/2010/main" val="887876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937202"/>
          </a:xfrm>
        </p:spPr>
        <p:txBody>
          <a:bodyPr>
            <a:normAutofit fontScale="90000"/>
          </a:bodyPr>
          <a:lstStyle/>
          <a:p>
            <a:pPr algn="ctr"/>
            <a:r>
              <a:rPr lang="tr-TR" sz="3200" b="1" dirty="0" smtClean="0">
                <a:solidFill>
                  <a:srgbClr val="FF0000"/>
                </a:solidFill>
                <a:latin typeface="Times New Roman" panose="02020603050405020304" pitchFamily="18" charset="0"/>
                <a:cs typeface="Times New Roman" panose="02020603050405020304" pitchFamily="18" charset="0"/>
              </a:rPr>
              <a:t>SÖZLEŞMELİ ÇALIŞTIĞI SÜRENİN BİRLEŞTİRİLMESİ (Kıdem Tazminatı açısından)</a:t>
            </a:r>
            <a:endParaRPr lang="tr-TR" sz="3200" b="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838200" y="1745673"/>
            <a:ext cx="10515600" cy="4668982"/>
          </a:xfrm>
        </p:spPr>
        <p:txBody>
          <a:bodyPr/>
          <a:lstStyle/>
          <a:p>
            <a:pPr marL="0" indent="0" algn="just">
              <a:buNone/>
            </a:pPr>
            <a:r>
              <a:rPr lang="tr-TR" b="1" dirty="0" smtClean="0">
                <a:latin typeface="Times New Roman" panose="02020603050405020304" pitchFamily="18" charset="0"/>
                <a:cs typeface="Times New Roman" panose="02020603050405020304" pitchFamily="18" charset="0"/>
              </a:rPr>
              <a:t>	Personelin </a:t>
            </a:r>
            <a:r>
              <a:rPr lang="tr-TR" b="1" dirty="0">
                <a:latin typeface="Times New Roman" panose="02020603050405020304" pitchFamily="18" charset="0"/>
                <a:cs typeface="Times New Roman" panose="02020603050405020304" pitchFamily="18" charset="0"/>
              </a:rPr>
              <a:t>önceden iş sonu tazminatı ödenmiş süreleri hariç</a:t>
            </a:r>
            <a:r>
              <a:rPr lang="tr-TR" dirty="0">
                <a:latin typeface="Times New Roman" panose="02020603050405020304" pitchFamily="18" charset="0"/>
                <a:cs typeface="Times New Roman" panose="02020603050405020304" pitchFamily="18" charset="0"/>
              </a:rPr>
              <a:t>, iş sonu tazminatına esas olan toplam hizmet süreleri, 8/6/1949 tarihli ve 5434 sayılı Türkiye Cumhuriyeti Emekli Sandığı Kanunu uyarınca </a:t>
            </a:r>
            <a:r>
              <a:rPr lang="tr-TR" b="1" dirty="0">
                <a:latin typeface="Times New Roman" panose="02020603050405020304" pitchFamily="18" charset="0"/>
                <a:cs typeface="Times New Roman" panose="02020603050405020304" pitchFamily="18" charset="0"/>
              </a:rPr>
              <a:t>ödenecek emekli ikramiyesine esas toplam hizmet süresinin hesabında dikkate alınır. </a:t>
            </a:r>
            <a:r>
              <a:rPr lang="tr-TR" dirty="0">
                <a:latin typeface="Times New Roman" panose="02020603050405020304" pitchFamily="18" charset="0"/>
                <a:cs typeface="Times New Roman" panose="02020603050405020304" pitchFamily="18" charset="0"/>
              </a:rPr>
              <a:t>Bu kapsamda sözleşmeli personelin atanacağı memur kadroları, başka bir işleme gerek kalmaksızın atama işleminin yapıldığı tarih itibarıyla ihdas edilerek ilgili kurumların kadro cetvellerinin ilgili bölümlerine eklenmiş sayılır. İhdas edilen kadrolar; unvanı, sınıfı, adedi, derecesi ve teşkilatı belirtilmek suretiyle atama tarihinden itibaren iki ay içinde Kamu Personel Bilgi Sisteminin bulunduğu kuruma bildirilir.</a:t>
            </a:r>
          </a:p>
        </p:txBody>
      </p:sp>
    </p:spTree>
    <p:extLst>
      <p:ext uri="{BB962C8B-B14F-4D97-AF65-F5344CB8AC3E}">
        <p14:creationId xmlns:p14="http://schemas.microsoft.com/office/powerpoint/2010/main" val="22788749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28255" y="595745"/>
            <a:ext cx="9240981" cy="5693866"/>
          </a:xfrm>
          <a:prstGeom prst="rect">
            <a:avLst/>
          </a:prstGeom>
        </p:spPr>
        <p:txBody>
          <a:bodyPr wrap="square">
            <a:spAutoFit/>
          </a:bodyPr>
          <a:lstStyle/>
          <a:p>
            <a:pPr algn="just"/>
            <a:r>
              <a:rPr lang="tr-TR" sz="2800" dirty="0" smtClean="0">
                <a:latin typeface="Times New Roman" panose="02020603050405020304" pitchFamily="18" charset="0"/>
                <a:cs typeface="Times New Roman" panose="02020603050405020304" pitchFamily="18" charset="0"/>
              </a:rPr>
              <a:t>İl özel idaresi, </a:t>
            </a:r>
          </a:p>
          <a:p>
            <a:pPr algn="just"/>
            <a:r>
              <a:rPr lang="tr-TR" sz="2800" dirty="0" smtClean="0">
                <a:latin typeface="Times New Roman" panose="02020603050405020304" pitchFamily="18" charset="0"/>
                <a:cs typeface="Times New Roman" panose="02020603050405020304" pitchFamily="18" charset="0"/>
              </a:rPr>
              <a:t>belediye ve bağlı kuruluşları</a:t>
            </a:r>
          </a:p>
          <a:p>
            <a:pPr algn="just"/>
            <a:r>
              <a:rPr lang="tr-TR" sz="2800" dirty="0" smtClean="0">
                <a:latin typeface="Times New Roman" panose="02020603050405020304" pitchFamily="18" charset="0"/>
                <a:cs typeface="Times New Roman" panose="02020603050405020304" pitchFamily="18" charset="0"/>
              </a:rPr>
              <a:t>ile mahalli idare birliklerinde</a:t>
            </a:r>
          </a:p>
          <a:p>
            <a:pPr algn="just"/>
            <a:r>
              <a:rPr lang="tr-TR" sz="2800" dirty="0" smtClean="0">
                <a:latin typeface="Times New Roman" panose="02020603050405020304" pitchFamily="18" charset="0"/>
                <a:cs typeface="Times New Roman" panose="02020603050405020304" pitchFamily="18" charset="0"/>
              </a:rPr>
              <a:t>5393 sayılı Kanunun 49 uncu maddesinin üçüncü fıkrası çerçevesinde </a:t>
            </a:r>
          </a:p>
          <a:p>
            <a:pPr algn="just"/>
            <a:r>
              <a:rPr lang="tr-TR" sz="2800" b="1" dirty="0" smtClean="0">
                <a:solidFill>
                  <a:srgbClr val="FF0000"/>
                </a:solidFill>
                <a:latin typeface="Times New Roman" panose="02020603050405020304" pitchFamily="18" charset="0"/>
                <a:cs typeface="Times New Roman" panose="02020603050405020304" pitchFamily="18" charset="0"/>
              </a:rPr>
              <a:t>28/11/2022 tarihi itibarıyla çalışmakta olanlardan </a:t>
            </a:r>
          </a:p>
          <a:p>
            <a:pPr algn="just"/>
            <a:r>
              <a:rPr lang="tr-TR" sz="2800" dirty="0" smtClean="0">
                <a:latin typeface="Times New Roman" panose="02020603050405020304" pitchFamily="18" charset="0"/>
                <a:cs typeface="Times New Roman" panose="02020603050405020304" pitchFamily="18" charset="0"/>
              </a:rPr>
              <a:t>bu maddenin yürürlüğe girdiği tarihte sözleşmesi devam eden ve </a:t>
            </a:r>
          </a:p>
          <a:p>
            <a:pPr algn="just"/>
            <a:r>
              <a:rPr lang="tr-TR" sz="2800" b="1" dirty="0" smtClean="0">
                <a:solidFill>
                  <a:srgbClr val="FF0000"/>
                </a:solidFill>
                <a:latin typeface="Times New Roman" panose="02020603050405020304" pitchFamily="18" charset="0"/>
                <a:cs typeface="Times New Roman" panose="02020603050405020304" pitchFamily="18" charset="0"/>
              </a:rPr>
              <a:t>48 inci maddede belirtilen genel şartları taşıyanlardan </a:t>
            </a:r>
          </a:p>
          <a:p>
            <a:pPr algn="just"/>
            <a:r>
              <a:rPr lang="tr-TR" sz="2800" b="1" dirty="0" smtClean="0">
                <a:latin typeface="Times New Roman" panose="02020603050405020304" pitchFamily="18" charset="0"/>
                <a:cs typeface="Times New Roman" panose="02020603050405020304" pitchFamily="18" charset="0"/>
              </a:rPr>
              <a:t>bu maddenin yürürlüğe girdiği tarihten </a:t>
            </a:r>
            <a:r>
              <a:rPr lang="tr-TR" sz="2800" dirty="0" smtClean="0">
                <a:latin typeface="Times New Roman" panose="02020603050405020304" pitchFamily="18" charset="0"/>
                <a:cs typeface="Times New Roman" panose="02020603050405020304" pitchFamily="18" charset="0"/>
              </a:rPr>
              <a:t>itibaren </a:t>
            </a:r>
            <a:r>
              <a:rPr lang="tr-TR" sz="2800" dirty="0" smtClean="0">
                <a:solidFill>
                  <a:srgbClr val="FF0000"/>
                </a:solidFill>
                <a:latin typeface="Times New Roman" panose="02020603050405020304" pitchFamily="18" charset="0"/>
                <a:cs typeface="Times New Roman" panose="02020603050405020304" pitchFamily="18" charset="0"/>
              </a:rPr>
              <a:t>otuz gün içinde yazılı olarak başvuranlar,</a:t>
            </a:r>
            <a:r>
              <a:rPr lang="tr-TR" sz="2800" dirty="0" smtClean="0">
                <a:latin typeface="Times New Roman" panose="02020603050405020304" pitchFamily="18" charset="0"/>
                <a:cs typeface="Times New Roman" panose="02020603050405020304" pitchFamily="18" charset="0"/>
              </a:rPr>
              <a:t> </a:t>
            </a:r>
          </a:p>
          <a:p>
            <a:pPr algn="just"/>
            <a:r>
              <a:rPr lang="tr-TR" sz="2800" dirty="0" smtClean="0">
                <a:latin typeface="Times New Roman" panose="02020603050405020304" pitchFamily="18" charset="0"/>
                <a:cs typeface="Times New Roman" panose="02020603050405020304" pitchFamily="18" charset="0"/>
              </a:rPr>
              <a:t>sözleşmeli personel olarak çalıştırılmalarına esas alınan memur kadrolarına,</a:t>
            </a:r>
            <a:endParaRPr lang="tr-TR"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3152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77636" y="659011"/>
            <a:ext cx="10058400" cy="5816977"/>
          </a:xfrm>
          <a:prstGeom prst="rect">
            <a:avLst/>
          </a:prstGeom>
        </p:spPr>
        <p:txBody>
          <a:bodyPr wrap="square">
            <a:spAutoFit/>
          </a:bodyPr>
          <a:lstStyle/>
          <a:p>
            <a:pPr algn="just"/>
            <a:r>
              <a:rPr lang="tr-TR" sz="2400" dirty="0">
                <a:latin typeface="Times New Roman" panose="02020603050405020304" pitchFamily="18" charset="0"/>
                <a:ea typeface="Calibri" panose="020F0502020204030204" pitchFamily="34" charset="0"/>
                <a:cs typeface="Times New Roman" panose="02020603050405020304" pitchFamily="18" charset="0"/>
              </a:rPr>
              <a:t>Mevzuat hükümlerine göre çalışmakta iken   </a:t>
            </a:r>
          </a:p>
          <a:p>
            <a:pPr algn="just"/>
            <a:r>
              <a:rPr lang="tr-TR"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28/11/2022</a:t>
            </a:r>
            <a:r>
              <a:rPr lang="tr-TR" sz="2400" dirty="0">
                <a:latin typeface="Times New Roman" panose="02020603050405020304" pitchFamily="18" charset="0"/>
                <a:ea typeface="Calibri" panose="020F0502020204030204" pitchFamily="34" charset="0"/>
                <a:cs typeface="Times New Roman" panose="02020603050405020304" pitchFamily="18" charset="0"/>
              </a:rPr>
              <a:t> tarihinde;</a:t>
            </a:r>
          </a:p>
          <a:p>
            <a:pPr algn="just"/>
            <a:r>
              <a:rPr lang="tr-TR" sz="2400" dirty="0">
                <a:latin typeface="Times New Roman" panose="02020603050405020304" pitchFamily="18" charset="0"/>
                <a:ea typeface="Calibri" panose="020F0502020204030204" pitchFamily="34" charset="0"/>
                <a:cs typeface="Times New Roman" panose="02020603050405020304" pitchFamily="18" charset="0"/>
              </a:rPr>
              <a:t>askerlik, </a:t>
            </a:r>
          </a:p>
          <a:p>
            <a:pPr algn="just"/>
            <a:r>
              <a:rPr lang="tr-TR" sz="2400" dirty="0">
                <a:latin typeface="Times New Roman" panose="02020603050405020304" pitchFamily="18" charset="0"/>
                <a:ea typeface="Calibri" panose="020F0502020204030204" pitchFamily="34" charset="0"/>
                <a:cs typeface="Times New Roman" panose="02020603050405020304" pitchFamily="18" charset="0"/>
              </a:rPr>
              <a:t>doğum, </a:t>
            </a:r>
          </a:p>
          <a:p>
            <a:pPr algn="just"/>
            <a:r>
              <a:rPr lang="tr-TR" sz="2400" dirty="0">
                <a:latin typeface="Times New Roman" panose="02020603050405020304" pitchFamily="18" charset="0"/>
                <a:ea typeface="Calibri" panose="020F0502020204030204" pitchFamily="34" charset="0"/>
                <a:cs typeface="Times New Roman" panose="02020603050405020304" pitchFamily="18" charset="0"/>
              </a:rPr>
              <a:t>evlat edinme, </a:t>
            </a:r>
          </a:p>
          <a:p>
            <a:pPr algn="just"/>
            <a:r>
              <a:rPr lang="tr-TR" sz="2400" dirty="0">
                <a:latin typeface="Times New Roman" panose="02020603050405020304" pitchFamily="18" charset="0"/>
                <a:ea typeface="Calibri" panose="020F0502020204030204" pitchFamily="34" charset="0"/>
                <a:cs typeface="Times New Roman" panose="02020603050405020304" pitchFamily="18" charset="0"/>
              </a:rPr>
              <a:t>görevlendirme, </a:t>
            </a:r>
          </a:p>
          <a:p>
            <a:pPr algn="just"/>
            <a:r>
              <a:rPr lang="tr-TR" sz="2400" dirty="0">
                <a:latin typeface="Times New Roman" panose="02020603050405020304" pitchFamily="18" charset="0"/>
                <a:ea typeface="Calibri" panose="020F0502020204030204" pitchFamily="34" charset="0"/>
                <a:cs typeface="Times New Roman" panose="02020603050405020304" pitchFamily="18" charset="0"/>
              </a:rPr>
              <a:t>ücretsiz izin </a:t>
            </a:r>
          </a:p>
          <a:p>
            <a:pPr algn="just"/>
            <a:r>
              <a:rPr lang="tr-TR" sz="2400" dirty="0">
                <a:latin typeface="Times New Roman" panose="02020603050405020304" pitchFamily="18" charset="0"/>
                <a:ea typeface="Calibri" panose="020F0502020204030204" pitchFamily="34" charset="0"/>
                <a:cs typeface="Times New Roman" panose="02020603050405020304" pitchFamily="18" charset="0"/>
              </a:rPr>
              <a:t>gibi nedenlerle görevlerinde bulunmayanlardan ilgili mevzuatına göre </a:t>
            </a:r>
            <a:r>
              <a:rPr lang="tr-TR"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yeniden hizmete alınma şartlarını kaybetmemiş </a:t>
            </a:r>
            <a:r>
              <a:rPr lang="tr-TR" sz="2400" dirty="0">
                <a:latin typeface="Times New Roman" panose="02020603050405020304" pitchFamily="18" charset="0"/>
                <a:ea typeface="Calibri" panose="020F0502020204030204" pitchFamily="34" charset="0"/>
                <a:cs typeface="Times New Roman" panose="02020603050405020304" pitchFamily="18" charset="0"/>
              </a:rPr>
              <a:t>olanlar hakkında da bu madde hükümleri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uygulanır</a:t>
            </a:r>
          </a:p>
          <a:p>
            <a:pPr algn="just"/>
            <a:endParaRPr lang="tr-TR" sz="2000" dirty="0">
              <a:latin typeface="Times New Roman" panose="02020603050405020304" pitchFamily="18" charset="0"/>
              <a:ea typeface="Calibri" panose="020F0502020204030204" pitchFamily="34" charset="0"/>
              <a:cs typeface="Times New Roman" panose="02020603050405020304" pitchFamily="18" charset="0"/>
            </a:endParaRPr>
          </a:p>
          <a:p>
            <a:r>
              <a:rPr lang="tr-TR" sz="1600" b="1" i="1" dirty="0" smtClean="0"/>
              <a:t>SÖZLEŞMELİ </a:t>
            </a:r>
            <a:r>
              <a:rPr lang="tr-TR" sz="1600" b="1" i="1" dirty="0"/>
              <a:t>PERSONEL </a:t>
            </a:r>
            <a:r>
              <a:rPr lang="tr-TR" sz="1600" b="1" i="1" dirty="0" smtClean="0"/>
              <a:t>ÇALIŞTIRILMASINA İLİŞKİN </a:t>
            </a:r>
            <a:r>
              <a:rPr lang="tr-TR" sz="1600" b="1" i="1" dirty="0"/>
              <a:t>ESASLAR</a:t>
            </a:r>
            <a:endParaRPr lang="tr-TR" sz="1600" b="1" i="1"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tr-TR" sz="1600" b="1" i="1" dirty="0">
                <a:latin typeface="Times New Roman" panose="02020603050405020304" pitchFamily="18" charset="0"/>
                <a:cs typeface="Times New Roman" panose="02020603050405020304" pitchFamily="18" charset="0"/>
              </a:rPr>
              <a:t>Geçici Madde 16 – (Ek:RG-26/12/2019-30990-CK-1927/3 </a:t>
            </a:r>
            <a:r>
              <a:rPr lang="tr-TR" sz="1600" b="1" i="1" dirty="0" err="1">
                <a:latin typeface="Times New Roman" panose="02020603050405020304" pitchFamily="18" charset="0"/>
                <a:cs typeface="Times New Roman" panose="02020603050405020304" pitchFamily="18" charset="0"/>
              </a:rPr>
              <a:t>md.</a:t>
            </a:r>
            <a:r>
              <a:rPr lang="tr-TR" sz="1600" b="1" i="1" dirty="0">
                <a:latin typeface="Times New Roman" panose="02020603050405020304" pitchFamily="18" charset="0"/>
                <a:cs typeface="Times New Roman" panose="02020603050405020304" pitchFamily="18" charset="0"/>
              </a:rPr>
              <a:t>)</a:t>
            </a:r>
          </a:p>
          <a:p>
            <a:pPr algn="just"/>
            <a:r>
              <a:rPr lang="tr-TR" sz="1600" b="1" i="1" dirty="0">
                <a:latin typeface="Times New Roman" panose="02020603050405020304" pitchFamily="18" charset="0"/>
                <a:cs typeface="Times New Roman" panose="02020603050405020304" pitchFamily="18" charset="0"/>
              </a:rPr>
              <a:t>Birinci fıkra kapsamında bulunan ancak bu maddenin yürürlüğe girdiği tarihte, doğum, evlat edinme, askerlik, eşinin yurt dışında sürekli göreve atanması veya en az altı ay süreyle yurt dışında geçici olarak görevlendirilmesi sebepleriyle görevi başında bulunmayanlardan, ilgili mevzuatına göre hizmete alınma şartlarını kaybetmemiş olanlar hakkında da bu madde hükümleri uygulanır. </a:t>
            </a:r>
            <a:r>
              <a:rPr lang="tr-TR" sz="1600" b="1" i="1" dirty="0">
                <a:solidFill>
                  <a:srgbClr val="C00000"/>
                </a:solidFill>
                <a:latin typeface="Times New Roman" panose="02020603050405020304" pitchFamily="18" charset="0"/>
                <a:cs typeface="Times New Roman" panose="02020603050405020304" pitchFamily="18" charset="0"/>
              </a:rPr>
              <a:t>Bunlar, usulüne </a:t>
            </a:r>
            <a:r>
              <a:rPr lang="tr-TR" sz="1600" b="1" i="1" dirty="0" smtClean="0">
                <a:solidFill>
                  <a:srgbClr val="C00000"/>
                </a:solidFill>
                <a:latin typeface="Times New Roman" panose="02020603050405020304" pitchFamily="18" charset="0"/>
                <a:cs typeface="Times New Roman" panose="02020603050405020304" pitchFamily="18" charset="0"/>
              </a:rPr>
              <a:t>ve süresine uygun şekilde yeniden istihdam edilmek üzere talepte bulundukları tarihten itibaren otuz gün içerisinde atanır.</a:t>
            </a:r>
            <a:endParaRPr lang="tr-TR" sz="1600" b="1" i="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72886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15530"/>
          </a:xfrm>
        </p:spPr>
        <p:txBody>
          <a:bodyPr>
            <a:normAutofit/>
          </a:bodyPr>
          <a:lstStyle/>
          <a:p>
            <a:r>
              <a:rPr lang="tr-TR" sz="3200" b="1" dirty="0" smtClean="0">
                <a:solidFill>
                  <a:srgbClr val="FF0000"/>
                </a:solidFill>
                <a:latin typeface="Times New Roman" panose="02020603050405020304" pitchFamily="18" charset="0"/>
                <a:cs typeface="Times New Roman" panose="02020603050405020304" pitchFamily="18" charset="0"/>
              </a:rPr>
              <a:t>657/48.madde</a:t>
            </a:r>
            <a:endParaRPr lang="tr-TR" sz="3200" b="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838200" y="1080656"/>
            <a:ext cx="10515600" cy="4932217"/>
          </a:xfrm>
        </p:spPr>
        <p:txBody>
          <a:bodyPr>
            <a:noAutofit/>
          </a:bodyPr>
          <a:lstStyle/>
          <a:p>
            <a:pPr marL="0" indent="0">
              <a:buNone/>
            </a:pPr>
            <a:r>
              <a:rPr lang="tr-TR" dirty="0" smtClean="0">
                <a:latin typeface="Times New Roman" panose="02020603050405020304" pitchFamily="18" charset="0"/>
                <a:cs typeface="Times New Roman" panose="02020603050405020304" pitchFamily="18" charset="0"/>
              </a:rPr>
              <a:t>Madde 48 – (Değişik: 12/5/1982 - 2670/14 </a:t>
            </a:r>
            <a:r>
              <a:rPr lang="tr-TR" dirty="0" err="1" smtClean="0">
                <a:latin typeface="Times New Roman" panose="02020603050405020304" pitchFamily="18" charset="0"/>
                <a:cs typeface="Times New Roman" panose="02020603050405020304" pitchFamily="18" charset="0"/>
              </a:rPr>
              <a:t>md.</a:t>
            </a:r>
            <a:r>
              <a:rPr lang="tr-TR" dirty="0" smtClean="0">
                <a:latin typeface="Times New Roman" panose="02020603050405020304" pitchFamily="18" charset="0"/>
                <a:cs typeface="Times New Roman" panose="02020603050405020304" pitchFamily="18" charset="0"/>
              </a:rPr>
              <a:t>) Devlet memurluğuna alınacaklarda aşağıdaki genel ve özel şartlar aranır. </a:t>
            </a:r>
          </a:p>
          <a:p>
            <a:pPr marL="514350" indent="-514350">
              <a:lnSpc>
                <a:spcPct val="120000"/>
              </a:lnSpc>
              <a:spcBef>
                <a:spcPts val="0"/>
              </a:spcBef>
              <a:buAutoNum type="alphaUcParenR"/>
            </a:pPr>
            <a:r>
              <a:rPr lang="tr-TR" dirty="0" smtClean="0">
                <a:solidFill>
                  <a:srgbClr val="FF0000"/>
                </a:solidFill>
                <a:latin typeface="Times New Roman" panose="02020603050405020304" pitchFamily="18" charset="0"/>
                <a:cs typeface="Times New Roman" panose="02020603050405020304" pitchFamily="18" charset="0"/>
              </a:rPr>
              <a:t>Genel şartlar: </a:t>
            </a:r>
          </a:p>
          <a:p>
            <a:pPr marL="514350" indent="-514350">
              <a:lnSpc>
                <a:spcPct val="120000"/>
              </a:lnSpc>
              <a:spcBef>
                <a:spcPts val="0"/>
              </a:spcBef>
              <a:buAutoNum type="arabicPeriod"/>
            </a:pPr>
            <a:r>
              <a:rPr lang="tr-TR" dirty="0" smtClean="0">
                <a:latin typeface="Times New Roman" panose="02020603050405020304" pitchFamily="18" charset="0"/>
                <a:cs typeface="Times New Roman" panose="02020603050405020304" pitchFamily="18" charset="0"/>
              </a:rPr>
              <a:t>Türk Vatandaşı olmak, (1)</a:t>
            </a:r>
          </a:p>
          <a:p>
            <a:pPr marL="0" indent="0">
              <a:lnSpc>
                <a:spcPct val="120000"/>
              </a:lnSpc>
              <a:spcBef>
                <a:spcPts val="0"/>
              </a:spcBef>
              <a:buNone/>
            </a:pPr>
            <a:r>
              <a:rPr lang="tr-TR" dirty="0" smtClean="0">
                <a:latin typeface="Times New Roman" panose="02020603050405020304" pitchFamily="18" charset="0"/>
                <a:cs typeface="Times New Roman" panose="02020603050405020304" pitchFamily="18" charset="0"/>
              </a:rPr>
              <a:t>2. Bu Kanunun 40 </a:t>
            </a:r>
            <a:r>
              <a:rPr lang="tr-TR" dirty="0" err="1" smtClean="0">
                <a:latin typeface="Times New Roman" panose="02020603050405020304" pitchFamily="18" charset="0"/>
                <a:cs typeface="Times New Roman" panose="02020603050405020304" pitchFamily="18" charset="0"/>
              </a:rPr>
              <a:t>ncı</a:t>
            </a:r>
            <a:r>
              <a:rPr lang="tr-TR" dirty="0" smtClean="0">
                <a:latin typeface="Times New Roman" panose="02020603050405020304" pitchFamily="18" charset="0"/>
                <a:cs typeface="Times New Roman" panose="02020603050405020304" pitchFamily="18" charset="0"/>
              </a:rPr>
              <a:t> maddesindeki yaş şartlarını taşımak, </a:t>
            </a:r>
          </a:p>
          <a:p>
            <a:pPr marL="0" indent="0">
              <a:lnSpc>
                <a:spcPct val="120000"/>
              </a:lnSpc>
              <a:spcBef>
                <a:spcPts val="0"/>
              </a:spcBef>
              <a:buNone/>
            </a:pPr>
            <a:r>
              <a:rPr lang="tr-TR" dirty="0" smtClean="0">
                <a:latin typeface="Times New Roman" panose="02020603050405020304" pitchFamily="18" charset="0"/>
                <a:cs typeface="Times New Roman" panose="02020603050405020304" pitchFamily="18" charset="0"/>
              </a:rPr>
              <a:t>3. Bu Kanunun 41 </a:t>
            </a:r>
            <a:r>
              <a:rPr lang="tr-TR" dirty="0" err="1" smtClean="0">
                <a:latin typeface="Times New Roman" panose="02020603050405020304" pitchFamily="18" charset="0"/>
                <a:cs typeface="Times New Roman" panose="02020603050405020304" pitchFamily="18" charset="0"/>
              </a:rPr>
              <a:t>nci</a:t>
            </a:r>
            <a:r>
              <a:rPr lang="tr-TR" dirty="0" smtClean="0">
                <a:latin typeface="Times New Roman" panose="02020603050405020304" pitchFamily="18" charset="0"/>
                <a:cs typeface="Times New Roman" panose="02020603050405020304" pitchFamily="18" charset="0"/>
              </a:rPr>
              <a:t> maddesindeki öğrenim şartlarını taşımak,</a:t>
            </a:r>
          </a:p>
          <a:p>
            <a:pPr marL="0" indent="0">
              <a:lnSpc>
                <a:spcPct val="120000"/>
              </a:lnSpc>
              <a:spcBef>
                <a:spcPts val="0"/>
              </a:spcBef>
              <a:buNone/>
            </a:pPr>
            <a:r>
              <a:rPr lang="tr-TR" dirty="0" smtClean="0">
                <a:latin typeface="Times New Roman" panose="02020603050405020304" pitchFamily="18" charset="0"/>
                <a:cs typeface="Times New Roman" panose="02020603050405020304" pitchFamily="18" charset="0"/>
              </a:rPr>
              <a:t>4. Kamu haklarından mahrum bulunmamak,</a:t>
            </a:r>
          </a:p>
          <a:p>
            <a:pPr marL="0" indent="0">
              <a:lnSpc>
                <a:spcPct val="120000"/>
              </a:lnSpc>
              <a:spcBef>
                <a:spcPts val="0"/>
              </a:spcBef>
              <a:buNone/>
            </a:pPr>
            <a:endParaRPr lang="tr-TR" sz="1600" b="1" i="1" dirty="0" smtClean="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tr-TR" sz="1600" b="1" i="1" dirty="0" smtClean="0">
                <a:latin typeface="Times New Roman" panose="02020603050405020304" pitchFamily="18" charset="0"/>
                <a:cs typeface="Times New Roman" panose="02020603050405020304" pitchFamily="18" charset="0"/>
              </a:rPr>
              <a:t>(1)Bulgaristan'dan Türkiye'ye mecburi göç eden Türk soyundan olanlarda bu şartın </a:t>
            </a:r>
            <a:r>
              <a:rPr lang="tr-TR" sz="1600" b="1" i="1" dirty="0" err="1" smtClean="0">
                <a:latin typeface="Times New Roman" panose="02020603050405020304" pitchFamily="18" charset="0"/>
                <a:cs typeface="Times New Roman" panose="02020603050405020304" pitchFamily="18" charset="0"/>
              </a:rPr>
              <a:t>aranmıyacağı</a:t>
            </a:r>
            <a:r>
              <a:rPr lang="tr-TR" sz="1600" b="1" i="1" dirty="0" smtClean="0">
                <a:latin typeface="Times New Roman" panose="02020603050405020304" pitchFamily="18" charset="0"/>
                <a:cs typeface="Times New Roman" panose="02020603050405020304" pitchFamily="18" charset="0"/>
              </a:rPr>
              <a:t> 27/6/1989 tarihli ve 375 sayılı KHK’nin geçici 5 inci maddesi ile hükme bağlanmıştır.</a:t>
            </a:r>
            <a:endParaRPr lang="tr-TR" sz="1600" b="1" i="1" dirty="0">
              <a:latin typeface="Times New Roman" panose="02020603050405020304" pitchFamily="18" charset="0"/>
              <a:cs typeface="Times New Roman" panose="02020603050405020304" pitchFamily="18" charset="0"/>
            </a:endParaRPr>
          </a:p>
          <a:p>
            <a:pPr marL="0" indent="0">
              <a:lnSpc>
                <a:spcPct val="120000"/>
              </a:lnSpc>
              <a:spcBef>
                <a:spcPts val="0"/>
              </a:spcBef>
              <a:buNone/>
            </a:pPr>
            <a:endParaRPr lang="tr-TR" dirty="0" smtClean="0">
              <a:latin typeface="Times New Roman" panose="02020603050405020304" pitchFamily="18" charset="0"/>
              <a:cs typeface="Times New Roman" panose="02020603050405020304" pitchFamily="18" charset="0"/>
            </a:endParaRPr>
          </a:p>
          <a:p>
            <a:pPr marL="0" indent="0">
              <a:lnSpc>
                <a:spcPct val="120000"/>
              </a:lnSpc>
              <a:spcBef>
                <a:spcPts val="0"/>
              </a:spcBef>
              <a:buNone/>
            </a:pPr>
            <a:endParaRPr lang="tr-TR"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7866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687820"/>
          </a:xfrm>
        </p:spPr>
        <p:txBody>
          <a:bodyPr>
            <a:normAutofit/>
          </a:bodyPr>
          <a:lstStyle/>
          <a:p>
            <a:r>
              <a:rPr lang="tr-TR" sz="3200" b="1" dirty="0">
                <a:solidFill>
                  <a:srgbClr val="FF0000"/>
                </a:solidFill>
                <a:latin typeface="Times New Roman" panose="02020603050405020304" pitchFamily="18" charset="0"/>
                <a:cs typeface="Times New Roman" panose="02020603050405020304" pitchFamily="18" charset="0"/>
              </a:rPr>
              <a:t>657/48.madde</a:t>
            </a:r>
            <a:endParaRPr lang="tr-TR" sz="3200" dirty="0">
              <a:solidFill>
                <a:srgbClr val="FF0000"/>
              </a:solidFill>
            </a:endParaRPr>
          </a:p>
        </p:txBody>
      </p:sp>
      <p:sp>
        <p:nvSpPr>
          <p:cNvPr id="3" name="İçerik Yer Tutucusu 2"/>
          <p:cNvSpPr>
            <a:spLocks noGrp="1"/>
          </p:cNvSpPr>
          <p:nvPr>
            <p:ph idx="1"/>
          </p:nvPr>
        </p:nvSpPr>
        <p:spPr>
          <a:xfrm>
            <a:off x="838200" y="1052946"/>
            <a:ext cx="10515600" cy="5652654"/>
          </a:xfrm>
        </p:spPr>
        <p:txBody>
          <a:bodyPr>
            <a:normAutofit fontScale="55000" lnSpcReduction="20000"/>
          </a:bodyPr>
          <a:lstStyle/>
          <a:p>
            <a:pPr marL="0" indent="0">
              <a:lnSpc>
                <a:spcPct val="120000"/>
              </a:lnSpc>
              <a:spcBef>
                <a:spcPts val="0"/>
              </a:spcBef>
              <a:buNone/>
            </a:pPr>
            <a:r>
              <a:rPr lang="tr-TR" sz="3400" dirty="0">
                <a:latin typeface="Times New Roman" panose="02020603050405020304" pitchFamily="18" charset="0"/>
                <a:cs typeface="Times New Roman" panose="02020603050405020304" pitchFamily="18" charset="0"/>
              </a:rPr>
              <a:t>5. (Değişik: 23/1/2008 - 5728/317 </a:t>
            </a:r>
            <a:r>
              <a:rPr lang="tr-TR" sz="3400" dirty="0" err="1">
                <a:latin typeface="Times New Roman" panose="02020603050405020304" pitchFamily="18" charset="0"/>
                <a:cs typeface="Times New Roman" panose="02020603050405020304" pitchFamily="18" charset="0"/>
              </a:rPr>
              <a:t>md.</a:t>
            </a:r>
            <a:r>
              <a:rPr lang="tr-TR" sz="3400" dirty="0">
                <a:latin typeface="Times New Roman" panose="02020603050405020304" pitchFamily="18" charset="0"/>
                <a:cs typeface="Times New Roman" panose="02020603050405020304" pitchFamily="18" charset="0"/>
              </a:rPr>
              <a:t>) Türk Ceza Kanununun 53 üncü maddesinde belirtilen süreler geçmiş olsa bile; </a:t>
            </a:r>
            <a:r>
              <a:rPr lang="tr-TR" sz="3400" dirty="0">
                <a:solidFill>
                  <a:srgbClr val="FF0000"/>
                </a:solidFill>
                <a:latin typeface="Times New Roman" panose="02020603050405020304" pitchFamily="18" charset="0"/>
                <a:cs typeface="Times New Roman" panose="02020603050405020304" pitchFamily="18" charset="0"/>
              </a:rPr>
              <a:t>kasten işlenen bir suçtan dolayı bir yıl veya daha fazla süreyle hapis cezasına ya da affa uğramış olsa bile devletin güvenliğine karşı suçlar, Anayasal düzene ve bu düzenin işleyişine karşı suçlar, </a:t>
            </a:r>
            <a:r>
              <a:rPr lang="tr-TR" sz="3400" dirty="0">
                <a:latin typeface="Times New Roman" panose="02020603050405020304" pitchFamily="18" charset="0"/>
                <a:cs typeface="Times New Roman" panose="02020603050405020304" pitchFamily="18" charset="0"/>
              </a:rPr>
              <a:t>(…)(1) </a:t>
            </a:r>
            <a:r>
              <a:rPr lang="tr-TR" sz="3400" dirty="0">
                <a:solidFill>
                  <a:srgbClr val="FF0000"/>
                </a:solidFill>
                <a:latin typeface="Times New Roman" panose="02020603050405020304" pitchFamily="18" charset="0"/>
                <a:cs typeface="Times New Roman" panose="02020603050405020304" pitchFamily="18" charset="0"/>
              </a:rPr>
              <a:t>zimmet, irtikâp, rüşvet, hırsızlık, dolandırıcılık, sahtecilik, güveni kötüye kullanma, hileli iflas, ihaleye fesat karıştırma, edimin ifasına fesat karıştırma, suçtan kaynaklanan malvarlığı değerlerini aklama veya kaçakçılık suçlarından mahkûm olmamak</a:t>
            </a:r>
            <a:r>
              <a:rPr lang="tr-TR" sz="3400" dirty="0">
                <a:latin typeface="Times New Roman" panose="02020603050405020304" pitchFamily="18" charset="0"/>
                <a:cs typeface="Times New Roman" panose="02020603050405020304" pitchFamily="18" charset="0"/>
              </a:rPr>
              <a:t>. (1) </a:t>
            </a:r>
          </a:p>
          <a:p>
            <a:pPr marL="0" indent="0">
              <a:lnSpc>
                <a:spcPct val="120000"/>
              </a:lnSpc>
              <a:spcBef>
                <a:spcPts val="0"/>
              </a:spcBef>
              <a:buNone/>
            </a:pPr>
            <a:r>
              <a:rPr lang="tr-TR" sz="3400" dirty="0">
                <a:latin typeface="Times New Roman" panose="02020603050405020304" pitchFamily="18" charset="0"/>
                <a:cs typeface="Times New Roman" panose="02020603050405020304" pitchFamily="18" charset="0"/>
              </a:rPr>
              <a:t>6. Askerlik durumu itibariyle; </a:t>
            </a:r>
          </a:p>
          <a:p>
            <a:pPr marL="0" indent="0">
              <a:lnSpc>
                <a:spcPct val="120000"/>
              </a:lnSpc>
              <a:spcBef>
                <a:spcPts val="0"/>
              </a:spcBef>
              <a:buNone/>
            </a:pPr>
            <a:r>
              <a:rPr lang="tr-TR" sz="3400" dirty="0">
                <a:latin typeface="Times New Roman" panose="02020603050405020304" pitchFamily="18" charset="0"/>
                <a:cs typeface="Times New Roman" panose="02020603050405020304" pitchFamily="18" charset="0"/>
              </a:rPr>
              <a:t>a) Askerlikle ilgisi bulunmamak, </a:t>
            </a:r>
          </a:p>
          <a:p>
            <a:pPr marL="0" indent="0">
              <a:lnSpc>
                <a:spcPct val="120000"/>
              </a:lnSpc>
              <a:spcBef>
                <a:spcPts val="0"/>
              </a:spcBef>
              <a:buNone/>
            </a:pPr>
            <a:r>
              <a:rPr lang="tr-TR" sz="3400" dirty="0">
                <a:latin typeface="Times New Roman" panose="02020603050405020304" pitchFamily="18" charset="0"/>
                <a:cs typeface="Times New Roman" panose="02020603050405020304" pitchFamily="18" charset="0"/>
              </a:rPr>
              <a:t>b) Askerlik çağına gelmemiş bulunmak, </a:t>
            </a:r>
          </a:p>
          <a:p>
            <a:pPr marL="0" indent="0">
              <a:lnSpc>
                <a:spcPct val="120000"/>
              </a:lnSpc>
              <a:spcBef>
                <a:spcPts val="0"/>
              </a:spcBef>
              <a:buNone/>
            </a:pPr>
            <a:r>
              <a:rPr lang="tr-TR" sz="3400" dirty="0">
                <a:latin typeface="Times New Roman" panose="02020603050405020304" pitchFamily="18" charset="0"/>
                <a:cs typeface="Times New Roman" panose="02020603050405020304" pitchFamily="18" charset="0"/>
              </a:rPr>
              <a:t>c) Askerlik çağına gelmiş ise muvazzaf askerlik hizmetini yapmış yahut ertelenmiş veya yedek sınıfa geçirilmiş olmak, </a:t>
            </a:r>
          </a:p>
          <a:p>
            <a:pPr marL="0" indent="0">
              <a:lnSpc>
                <a:spcPct val="120000"/>
              </a:lnSpc>
              <a:spcBef>
                <a:spcPts val="0"/>
              </a:spcBef>
              <a:buNone/>
            </a:pPr>
            <a:r>
              <a:rPr lang="tr-TR" sz="3400" dirty="0">
                <a:latin typeface="Times New Roman" panose="02020603050405020304" pitchFamily="18" charset="0"/>
                <a:cs typeface="Times New Roman" panose="02020603050405020304" pitchFamily="18" charset="0"/>
              </a:rPr>
              <a:t>7. 53 üncü madde hükümleri saklı kalmak kaydı ile görevini devamlı yapmasına engel olabilecek (…)(2) akıl hastalığı (…)(2) bulunmamak. </a:t>
            </a:r>
          </a:p>
          <a:p>
            <a:pPr marL="0" indent="0">
              <a:lnSpc>
                <a:spcPct val="120000"/>
              </a:lnSpc>
              <a:spcBef>
                <a:spcPts val="0"/>
              </a:spcBef>
              <a:buNone/>
            </a:pPr>
            <a:r>
              <a:rPr lang="tr-TR" sz="3400" dirty="0">
                <a:latin typeface="Times New Roman" panose="02020603050405020304" pitchFamily="18" charset="0"/>
                <a:cs typeface="Times New Roman" panose="02020603050405020304" pitchFamily="18" charset="0"/>
              </a:rPr>
              <a:t>8. (Ek: 3/10/2016 – KHK-676/74 </a:t>
            </a:r>
            <a:r>
              <a:rPr lang="tr-TR" sz="3400" dirty="0" err="1">
                <a:latin typeface="Times New Roman" panose="02020603050405020304" pitchFamily="18" charset="0"/>
                <a:cs typeface="Times New Roman" panose="02020603050405020304" pitchFamily="18" charset="0"/>
              </a:rPr>
              <a:t>md.</a:t>
            </a:r>
            <a:r>
              <a:rPr lang="tr-TR" sz="3400" dirty="0">
                <a:latin typeface="Times New Roman" panose="02020603050405020304" pitchFamily="18" charset="0"/>
                <a:cs typeface="Times New Roman" panose="02020603050405020304" pitchFamily="18" charset="0"/>
              </a:rPr>
              <a:t>; Aynen kabul: 1/2/2018-7070/60 </a:t>
            </a:r>
            <a:r>
              <a:rPr lang="tr-TR" sz="3400" dirty="0" err="1">
                <a:latin typeface="Times New Roman" panose="02020603050405020304" pitchFamily="18" charset="0"/>
                <a:cs typeface="Times New Roman" panose="02020603050405020304" pitchFamily="18" charset="0"/>
              </a:rPr>
              <a:t>md.</a:t>
            </a:r>
            <a:r>
              <a:rPr lang="tr-TR" sz="3400" dirty="0">
                <a:latin typeface="Times New Roman" panose="02020603050405020304" pitchFamily="18" charset="0"/>
                <a:cs typeface="Times New Roman" panose="02020603050405020304" pitchFamily="18" charset="0"/>
              </a:rPr>
              <a:t>) (İptal: Anayasa Mahkemesinin 24/7/2019 tarihli ve E.:2018/73; K.:2019/65 sayılı Kararı ile</a:t>
            </a:r>
            <a:r>
              <a:rPr lang="tr-TR" sz="3400" dirty="0" smtClean="0">
                <a:latin typeface="Times New Roman" panose="02020603050405020304" pitchFamily="18" charset="0"/>
                <a:cs typeface="Times New Roman" panose="02020603050405020304" pitchFamily="18" charset="0"/>
              </a:rPr>
              <a:t>)</a:t>
            </a:r>
          </a:p>
          <a:p>
            <a:pPr marL="0" indent="0">
              <a:lnSpc>
                <a:spcPct val="120000"/>
              </a:lnSpc>
              <a:spcBef>
                <a:spcPts val="0"/>
              </a:spcBef>
              <a:buNone/>
            </a:pPr>
            <a:r>
              <a:rPr lang="tr-TR" sz="3400" dirty="0" smtClean="0">
                <a:latin typeface="Times New Roman" panose="02020603050405020304" pitchFamily="18" charset="0"/>
                <a:cs typeface="Times New Roman" panose="02020603050405020304" pitchFamily="18" charset="0"/>
              </a:rPr>
              <a:t>Bilgi: İptal maddesi; </a:t>
            </a:r>
            <a:r>
              <a:rPr lang="tr-TR" b="1" i="1" dirty="0"/>
              <a:t>8. </a:t>
            </a:r>
            <a:r>
              <a:rPr lang="tr-TR" i="1" dirty="0"/>
              <a:t>(Ek: 3/10/2016 – KHK-676/74 </a:t>
            </a:r>
            <a:r>
              <a:rPr lang="tr-TR" i="1" dirty="0" err="1"/>
              <a:t>md.</a:t>
            </a:r>
            <a:r>
              <a:rPr lang="tr-TR" i="1" dirty="0"/>
              <a:t>; Aynen kabul: 1/2/2018-7070/60 </a:t>
            </a:r>
            <a:r>
              <a:rPr lang="tr-TR" i="1" dirty="0" err="1"/>
              <a:t>md.</a:t>
            </a:r>
            <a:r>
              <a:rPr lang="tr-TR" i="1" dirty="0"/>
              <a:t>)</a:t>
            </a:r>
            <a:r>
              <a:rPr lang="tr-TR" dirty="0"/>
              <a:t> </a:t>
            </a:r>
            <a:r>
              <a:rPr lang="tr-TR" b="1" i="1" dirty="0"/>
              <a:t>Güvenlik soruşturması ve/veya arşiv araştırması yapılmış olmak.</a:t>
            </a:r>
            <a:endParaRPr lang="tr-TR" sz="3400" dirty="0">
              <a:latin typeface="Times New Roman" panose="02020603050405020304" pitchFamily="18"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36353375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latin typeface="Times New Roman" panose="02020603050405020304" pitchFamily="18" charset="0"/>
                <a:cs typeface="Times New Roman" panose="02020603050405020304" pitchFamily="18" charset="0"/>
              </a:rPr>
              <a:t>Güvenlik Soruşturması ve/veya Arşiv Araştırması </a:t>
            </a:r>
            <a:endParaRPr lang="tr-TR" b="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marL="0" indent="0" algn="just">
              <a:buNone/>
            </a:pPr>
            <a:r>
              <a:rPr lang="tr-TR" b="1" dirty="0">
                <a:latin typeface="Times New Roman" panose="02020603050405020304" pitchFamily="18" charset="0"/>
                <a:cs typeface="Times New Roman" panose="02020603050405020304" pitchFamily="18" charset="0"/>
              </a:rPr>
              <a:t>GÜVENLİK SORUŞTURMASI VE ARŞİV ARAŞTIRMASI YAPILMASINA DAİR YÖNETMELİK</a:t>
            </a:r>
            <a:endParaRPr lang="tr-TR" dirty="0">
              <a:latin typeface="Times New Roman" panose="02020603050405020304" pitchFamily="18" charset="0"/>
              <a:cs typeface="Times New Roman" panose="02020603050405020304" pitchFamily="18" charset="0"/>
            </a:endParaRPr>
          </a:p>
          <a:p>
            <a:pPr marL="0" indent="0" algn="just">
              <a:buNone/>
            </a:pPr>
            <a:r>
              <a:rPr lang="tr-TR" b="1" dirty="0">
                <a:latin typeface="Times New Roman" panose="02020603050405020304" pitchFamily="18" charset="0"/>
                <a:cs typeface="Times New Roman" panose="02020603050405020304" pitchFamily="18" charset="0"/>
              </a:rPr>
              <a:t>Hakkında güvenlik soruşturması ve arşiv araştırması yapılacaklar </a:t>
            </a:r>
            <a:endParaRPr lang="tr-TR" dirty="0">
              <a:latin typeface="Times New Roman" panose="02020603050405020304" pitchFamily="18" charset="0"/>
              <a:cs typeface="Times New Roman" panose="02020603050405020304" pitchFamily="18" charset="0"/>
            </a:endParaRPr>
          </a:p>
          <a:p>
            <a:pPr marL="0" indent="0" algn="just">
              <a:buNone/>
            </a:pPr>
            <a:r>
              <a:rPr lang="tr-TR" dirty="0">
                <a:latin typeface="Times New Roman" panose="02020603050405020304" pitchFamily="18" charset="0"/>
                <a:cs typeface="Times New Roman" panose="02020603050405020304" pitchFamily="18" charset="0"/>
              </a:rPr>
              <a:t>MADDE 9- (1) Statüsü veya çalıştırma şekline bağlı olmaksızın ilk defa veya yeniden memuriyete yahut kamu görevine atanacaklar hakkında arşiv araştırması yapılır.</a:t>
            </a:r>
          </a:p>
          <a:p>
            <a:pPr marL="0" indent="0">
              <a:buNone/>
            </a:pPr>
            <a:endParaRPr lang="tr-TR" dirty="0"/>
          </a:p>
        </p:txBody>
      </p:sp>
    </p:spTree>
    <p:extLst>
      <p:ext uri="{BB962C8B-B14F-4D97-AF65-F5344CB8AC3E}">
        <p14:creationId xmlns:p14="http://schemas.microsoft.com/office/powerpoint/2010/main" val="11381909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solidFill>
                  <a:srgbClr val="FF0000"/>
                </a:solidFill>
              </a:rPr>
              <a:t>NAKİL HAKKI VAR MI?</a:t>
            </a:r>
            <a:endParaRPr lang="tr-TR" b="1" dirty="0">
              <a:solidFill>
                <a:srgbClr val="FF0000"/>
              </a:solidFill>
            </a:endParaRPr>
          </a:p>
        </p:txBody>
      </p:sp>
      <p:sp>
        <p:nvSpPr>
          <p:cNvPr id="3" name="İçerik Yer Tutucusu 2"/>
          <p:cNvSpPr>
            <a:spLocks noGrp="1"/>
          </p:cNvSpPr>
          <p:nvPr>
            <p:ph sz="half" idx="1"/>
          </p:nvPr>
        </p:nvSpPr>
        <p:spPr/>
        <p:txBody>
          <a:bodyPr>
            <a:normAutofit fontScale="92500" lnSpcReduction="10000"/>
          </a:bodyPr>
          <a:lstStyle/>
          <a:p>
            <a:pPr marL="0" indent="0" algn="just">
              <a:buNone/>
            </a:pPr>
            <a:r>
              <a:rPr lang="tr-TR" sz="2600" dirty="0" smtClean="0">
                <a:latin typeface="Times New Roman" panose="02020603050405020304" pitchFamily="18" charset="0"/>
                <a:cs typeface="Times New Roman" panose="02020603050405020304" pitchFamily="18" charset="0"/>
              </a:rPr>
              <a:t>b</a:t>
            </a:r>
            <a:r>
              <a:rPr lang="tr-TR" sz="2600" dirty="0">
                <a:latin typeface="Times New Roman" panose="02020603050405020304" pitchFamily="18" charset="0"/>
                <a:cs typeface="Times New Roman" panose="02020603050405020304" pitchFamily="18" charset="0"/>
              </a:rPr>
              <a:t>) İl özel idaresi, belediye ve bağlı kuruluşları ile mahalli idare birliklerinde 5393 sayılı Kanunun 49 uncu maddesinin üçüncü fıkrası çerçevesinde </a:t>
            </a:r>
            <a:r>
              <a:rPr lang="tr-TR" sz="2600" b="1" dirty="0">
                <a:solidFill>
                  <a:srgbClr val="C00000"/>
                </a:solidFill>
                <a:latin typeface="Times New Roman" panose="02020603050405020304" pitchFamily="18" charset="0"/>
                <a:cs typeface="Times New Roman" panose="02020603050405020304" pitchFamily="18" charset="0"/>
              </a:rPr>
              <a:t>28/11/2022 tarihi itibarıyla çalışmakta olanlardan bu maddenin yürürlüğe girdiği tarihte sözleşmesi devam eden </a:t>
            </a:r>
            <a:r>
              <a:rPr lang="tr-TR" sz="2600" dirty="0">
                <a:latin typeface="Times New Roman" panose="02020603050405020304" pitchFamily="18" charset="0"/>
                <a:cs typeface="Times New Roman" panose="02020603050405020304" pitchFamily="18" charset="0"/>
              </a:rPr>
              <a:t>ve 48 inci maddede belirtilen genel şartları taşıyanlardan bu maddenin yürürlüğe girdiği tarihten itibaren otuz gün içinde yazılı olarak başvuranlar, sözleşmeli personel olarak çalıştırılmalarına esas alınan memur kadrolarına,</a:t>
            </a:r>
          </a:p>
          <a:p>
            <a:pPr marL="0" indent="0">
              <a:buNone/>
            </a:pPr>
            <a:endParaRPr lang="tr-TR" dirty="0"/>
          </a:p>
        </p:txBody>
      </p:sp>
      <p:sp>
        <p:nvSpPr>
          <p:cNvPr id="4" name="İçerik Yer Tutucusu 3"/>
          <p:cNvSpPr>
            <a:spLocks noGrp="1"/>
          </p:cNvSpPr>
          <p:nvPr>
            <p:ph sz="half" idx="2"/>
          </p:nvPr>
        </p:nvSpPr>
        <p:spPr/>
        <p:txBody>
          <a:bodyPr>
            <a:normAutofit fontScale="92500" lnSpcReduction="10000"/>
          </a:bodyPr>
          <a:lstStyle/>
          <a:p>
            <a:pPr marL="0" indent="0" algn="just">
              <a:buNone/>
            </a:pPr>
            <a:r>
              <a:rPr lang="tr-TR" dirty="0">
                <a:latin typeface="Times New Roman" panose="02020603050405020304" pitchFamily="18" charset="0"/>
                <a:cs typeface="Times New Roman" panose="02020603050405020304" pitchFamily="18" charset="0"/>
              </a:rPr>
              <a:t>Aynı fıkranın (b) bendi kapsamında memur kadrolarına </a:t>
            </a:r>
            <a:r>
              <a:rPr lang="tr-TR" b="1" dirty="0">
                <a:solidFill>
                  <a:srgbClr val="C00000"/>
                </a:solidFill>
                <a:latin typeface="Times New Roman" panose="02020603050405020304" pitchFamily="18" charset="0"/>
                <a:cs typeface="Times New Roman" panose="02020603050405020304" pitchFamily="18" charset="0"/>
              </a:rPr>
              <a:t>atananların il özel idaresi, belediye ve bağlı kuruluşları ile mahalli idare birlikleri dışındaki kamu kurum ve kuruluşlarına nakli yapılamaz</a:t>
            </a:r>
          </a:p>
        </p:txBody>
      </p:sp>
    </p:spTree>
    <p:extLst>
      <p:ext uri="{BB962C8B-B14F-4D97-AF65-F5344CB8AC3E}">
        <p14:creationId xmlns:p14="http://schemas.microsoft.com/office/powerpoint/2010/main" val="25349432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826366"/>
          </a:xfrm>
        </p:spPr>
        <p:txBody>
          <a:bodyPr>
            <a:normAutofit/>
          </a:bodyPr>
          <a:lstStyle/>
          <a:p>
            <a:pPr algn="ctr"/>
            <a:r>
              <a:rPr lang="tr-TR" sz="3200" b="1" dirty="0" smtClean="0">
                <a:solidFill>
                  <a:srgbClr val="FF0000"/>
                </a:solidFill>
                <a:latin typeface="Times New Roman" panose="02020603050405020304" pitchFamily="18" charset="0"/>
                <a:cs typeface="Times New Roman" panose="02020603050405020304" pitchFamily="18" charset="0"/>
              </a:rPr>
              <a:t>YENİ DURUM </a:t>
            </a:r>
            <a:endParaRPr lang="tr-TR" sz="3200" b="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sz="half" idx="1"/>
          </p:nvPr>
        </p:nvSpPr>
        <p:spPr>
          <a:xfrm>
            <a:off x="838201" y="1191492"/>
            <a:ext cx="4038600" cy="4985471"/>
          </a:xfrm>
        </p:spPr>
        <p:txBody>
          <a:bodyPr>
            <a:normAutofit fontScale="70000" lnSpcReduction="20000"/>
          </a:bodyPr>
          <a:lstStyle/>
          <a:p>
            <a:pPr marL="0" indent="0">
              <a:buNone/>
            </a:pPr>
            <a:r>
              <a:rPr lang="tr-TR" sz="4000" dirty="0">
                <a:latin typeface="Times New Roman" panose="02020603050405020304" pitchFamily="18" charset="0"/>
                <a:cs typeface="Times New Roman" panose="02020603050405020304" pitchFamily="18" charset="0"/>
              </a:rPr>
              <a:t>29/11/2022 tarihi ile bu maddenin yürürlüğe girdiği tarih arasında hizmete alınan sözleşmeli personelden bu maddenin yürürlüğe girdiği tarihte sözleşmesi devam edenler hakkında ilgisine göre bu Kanunun 4 üncü maddesinin (B) fıkrası ile 5393 sayılı Kanunun 49 uncu maddesinin bu maddenin yürürlüğe girdiği tarihteki hükümleri uygulanır</a:t>
            </a:r>
          </a:p>
          <a:p>
            <a:pPr marL="0" indent="0">
              <a:buNone/>
            </a:pPr>
            <a:endParaRPr lang="tr-TR" dirty="0"/>
          </a:p>
        </p:txBody>
      </p:sp>
      <p:sp>
        <p:nvSpPr>
          <p:cNvPr id="4" name="İçerik Yer Tutucusu 3"/>
          <p:cNvSpPr>
            <a:spLocks noGrp="1"/>
          </p:cNvSpPr>
          <p:nvPr>
            <p:ph sz="half" idx="2"/>
          </p:nvPr>
        </p:nvSpPr>
        <p:spPr>
          <a:xfrm>
            <a:off x="4987637" y="1191492"/>
            <a:ext cx="6366164" cy="5666508"/>
          </a:xfrm>
        </p:spPr>
        <p:txBody>
          <a:bodyPr>
            <a:normAutofit fontScale="70000" lnSpcReduction="20000"/>
          </a:bodyPr>
          <a:lstStyle/>
          <a:p>
            <a:pPr marL="0" indent="0" algn="just">
              <a:buNone/>
            </a:pPr>
            <a:r>
              <a:rPr lang="tr-TR" sz="3400" dirty="0">
                <a:latin typeface="Times New Roman" panose="02020603050405020304" pitchFamily="18" charset="0"/>
                <a:cs typeface="Times New Roman" panose="02020603050405020304" pitchFamily="18" charset="0"/>
              </a:rPr>
              <a:t>MADDE 6- 3/7/2005 tarihli ve 5393 sayılı Belediye Kanununun 49 uncu maddesinin üçüncü fıkrasına aşağıdaki cümleler eklenmiştir.</a:t>
            </a:r>
          </a:p>
          <a:p>
            <a:pPr marL="0" indent="0" algn="just">
              <a:buNone/>
            </a:pPr>
            <a:r>
              <a:rPr lang="tr-TR" sz="3400" b="1" dirty="0">
                <a:latin typeface="Times New Roman" panose="02020603050405020304" pitchFamily="18" charset="0"/>
                <a:cs typeface="Times New Roman" panose="02020603050405020304" pitchFamily="18" charset="0"/>
              </a:rPr>
              <a:t>"Sözleşmeli personelin işe alınması memur kadrolarına ilk defa alınma usulüne tabidir. </a:t>
            </a:r>
            <a:r>
              <a:rPr lang="tr-TR" sz="3400" b="1" u="sng" dirty="0">
                <a:latin typeface="Times New Roman" panose="02020603050405020304" pitchFamily="18" charset="0"/>
                <a:cs typeface="Times New Roman" panose="02020603050405020304" pitchFamily="18" charset="0"/>
              </a:rPr>
              <a:t>Sözleşmeli personelden üç yıllık çalışma süresini tamamlayanlar talepleri halinde sözleşmeli personel olarak çalıştırılmalarına esas alınan memur kadrolarına atanır.</a:t>
            </a:r>
            <a:r>
              <a:rPr lang="tr-TR" sz="3400" dirty="0">
                <a:latin typeface="Times New Roman" panose="02020603050405020304" pitchFamily="18" charset="0"/>
                <a:cs typeface="Times New Roman" panose="02020603050405020304" pitchFamily="18" charset="0"/>
              </a:rPr>
              <a:t> Bu </a:t>
            </a:r>
            <a:r>
              <a:rPr lang="tr-TR" sz="3400" b="1" dirty="0">
                <a:solidFill>
                  <a:srgbClr val="C00000"/>
                </a:solidFill>
                <a:latin typeface="Times New Roman" panose="02020603050405020304" pitchFamily="18" charset="0"/>
                <a:cs typeface="Times New Roman" panose="02020603050405020304" pitchFamily="18" charset="0"/>
              </a:rPr>
              <a:t>kapsamda memur kadrolarına atananların bir yıl süreyle diğer kamu kurum ve kuruluşlarına nakli yapılamaz. </a:t>
            </a:r>
            <a:r>
              <a:rPr lang="tr-TR" sz="3400" dirty="0">
                <a:latin typeface="Times New Roman" panose="02020603050405020304" pitchFamily="18" charset="0"/>
                <a:cs typeface="Times New Roman" panose="02020603050405020304" pitchFamily="18" charset="0"/>
              </a:rPr>
              <a:t>Bunların sözleşmeli personel pozisyonlarında geçirdikleri hizmet süreleri, öğrenim durumlarına göre yükselebilecekleri dereceleri aşmamak kaydıyla kazanılmış hak aylık derece ve kademelerinin tespitinde değerlendirilir. Bunlar, atandıkları kadronun mali ve sosyal haklarına göreve başladıkları tarihi takip eden aybaşından itibaren hak kazanır ve önceki pozisyonlarında aldıkları mali ve sosyal haklar hakkında herhangi bir mahsuplaşma yapılmaz."</a:t>
            </a:r>
          </a:p>
          <a:p>
            <a:pPr marL="0" indent="0">
              <a:buNone/>
            </a:pPr>
            <a:endParaRPr lang="tr-TR" dirty="0"/>
          </a:p>
        </p:txBody>
      </p:sp>
    </p:spTree>
    <p:extLst>
      <p:ext uri="{BB962C8B-B14F-4D97-AF65-F5344CB8AC3E}">
        <p14:creationId xmlns:p14="http://schemas.microsoft.com/office/powerpoint/2010/main" val="39878470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smtClean="0">
                <a:solidFill>
                  <a:srgbClr val="FF0000"/>
                </a:solidFill>
                <a:latin typeface="Times New Roman" panose="02020603050405020304" pitchFamily="18" charset="0"/>
                <a:cs typeface="Times New Roman" panose="02020603050405020304" pitchFamily="18" charset="0"/>
              </a:rPr>
              <a:t>YENİ DÜZENLEME-DİSİPLİN HÜKÜMLERİ </a:t>
            </a:r>
            <a:endParaRPr lang="tr-TR" sz="3200" b="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marL="0" indent="0" algn="just">
              <a:buNone/>
            </a:pPr>
            <a:r>
              <a:rPr lang="tr-TR" sz="2400" dirty="0">
                <a:latin typeface="Times New Roman" panose="02020603050405020304" pitchFamily="18" charset="0"/>
                <a:cs typeface="Times New Roman" panose="02020603050405020304" pitchFamily="18" charset="0"/>
              </a:rPr>
              <a:t>"Sözleşmeli personelin görevden uzaklaştırılması ile disipline aykırı fiil ve hallerin gerçekleşmesi durumunda bu personele verilmesi gereken disiplin cezaları, disiplin cezası vermeye yetkili merciler ve disiplin kurulları ile disipline dair diğer hususlar hakkında Devlet memurlarının tabi olduğu hükümler uygulanır. </a:t>
            </a:r>
            <a:endParaRPr lang="tr-TR" sz="2400" dirty="0" smtClean="0">
              <a:latin typeface="Times New Roman" panose="02020603050405020304" pitchFamily="18" charset="0"/>
              <a:cs typeface="Times New Roman" panose="02020603050405020304" pitchFamily="18" charset="0"/>
            </a:endParaRPr>
          </a:p>
          <a:p>
            <a:pPr marL="0" indent="0" algn="just">
              <a:buNone/>
            </a:pPr>
            <a:r>
              <a:rPr lang="tr-TR" sz="2400" b="1" dirty="0" smtClean="0">
                <a:solidFill>
                  <a:srgbClr val="FF0000"/>
                </a:solidFill>
                <a:latin typeface="Times New Roman" panose="02020603050405020304" pitchFamily="18" charset="0"/>
                <a:cs typeface="Times New Roman" panose="02020603050405020304" pitchFamily="18" charset="0"/>
              </a:rPr>
              <a:t>Ancak</a:t>
            </a:r>
            <a:r>
              <a:rPr lang="tr-TR" sz="2400" b="1" dirty="0">
                <a:solidFill>
                  <a:srgbClr val="FF0000"/>
                </a:solidFill>
                <a:latin typeface="Times New Roman" panose="02020603050405020304" pitchFamily="18" charset="0"/>
                <a:cs typeface="Times New Roman" panose="02020603050405020304" pitchFamily="18" charset="0"/>
              </a:rPr>
              <a:t>, kademe ilerlemesinin durdurulması ve üstü ceza verilmesini gerektiren fiil ve hallerde </a:t>
            </a:r>
            <a:endParaRPr lang="tr-TR" sz="2400" b="1"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tr-TR" sz="2400" b="1" dirty="0" smtClean="0">
                <a:latin typeface="Times New Roman" panose="02020603050405020304" pitchFamily="18" charset="0"/>
                <a:cs typeface="Times New Roman" panose="02020603050405020304" pitchFamily="18" charset="0"/>
              </a:rPr>
              <a:t>disiplin </a:t>
            </a:r>
            <a:r>
              <a:rPr lang="tr-TR" sz="2400" b="1" dirty="0">
                <a:latin typeface="Times New Roman" panose="02020603050405020304" pitchFamily="18" charset="0"/>
                <a:cs typeface="Times New Roman" panose="02020603050405020304" pitchFamily="18" charset="0"/>
              </a:rPr>
              <a:t>kurulunun kararı alınarak </a:t>
            </a:r>
            <a:endParaRPr lang="tr-TR" sz="2400" b="1" dirty="0" smtClean="0">
              <a:latin typeface="Times New Roman" panose="02020603050405020304" pitchFamily="18" charset="0"/>
              <a:cs typeface="Times New Roman" panose="02020603050405020304" pitchFamily="18" charset="0"/>
            </a:endParaRPr>
          </a:p>
          <a:p>
            <a:pPr marL="0" indent="0" algn="just">
              <a:buNone/>
            </a:pPr>
            <a:r>
              <a:rPr lang="tr-TR" sz="2400" b="1" dirty="0" smtClean="0">
                <a:solidFill>
                  <a:srgbClr val="FF0000"/>
                </a:solidFill>
                <a:latin typeface="Times New Roman" panose="02020603050405020304" pitchFamily="18" charset="0"/>
                <a:cs typeface="Times New Roman" panose="02020603050405020304" pitchFamily="18" charset="0"/>
              </a:rPr>
              <a:t>sözleşmeli </a:t>
            </a:r>
            <a:r>
              <a:rPr lang="tr-TR" sz="2400" b="1" dirty="0">
                <a:solidFill>
                  <a:srgbClr val="FF0000"/>
                </a:solidFill>
                <a:latin typeface="Times New Roman" panose="02020603050405020304" pitchFamily="18" charset="0"/>
                <a:cs typeface="Times New Roman" panose="02020603050405020304" pitchFamily="18" charset="0"/>
              </a:rPr>
              <a:t>personelin görevine </a:t>
            </a:r>
            <a:endParaRPr lang="tr-TR" sz="2400" b="1"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tr-TR" sz="2400" b="1" dirty="0" smtClean="0">
                <a:solidFill>
                  <a:srgbClr val="FF0000"/>
                </a:solidFill>
                <a:latin typeface="Times New Roman" panose="02020603050405020304" pitchFamily="18" charset="0"/>
                <a:cs typeface="Times New Roman" panose="02020603050405020304" pitchFamily="18" charset="0"/>
              </a:rPr>
              <a:t>atamaya </a:t>
            </a:r>
            <a:r>
              <a:rPr lang="tr-TR" sz="2400" b="1" dirty="0">
                <a:solidFill>
                  <a:srgbClr val="FF0000"/>
                </a:solidFill>
                <a:latin typeface="Times New Roman" panose="02020603050405020304" pitchFamily="18" charset="0"/>
                <a:cs typeface="Times New Roman" panose="02020603050405020304" pitchFamily="18" charset="0"/>
              </a:rPr>
              <a:t>yetkili amirin onayı ile son verilir."</a:t>
            </a:r>
          </a:p>
          <a:p>
            <a:pPr marL="0" indent="0">
              <a:buNone/>
            </a:pPr>
            <a:endParaRPr lang="tr-TR" dirty="0"/>
          </a:p>
        </p:txBody>
      </p:sp>
    </p:spTree>
    <p:extLst>
      <p:ext uri="{BB962C8B-B14F-4D97-AF65-F5344CB8AC3E}">
        <p14:creationId xmlns:p14="http://schemas.microsoft.com/office/powerpoint/2010/main" val="4288680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97527" y="817418"/>
            <a:ext cx="8936182" cy="4585871"/>
          </a:xfrm>
          <a:prstGeom prst="rect">
            <a:avLst/>
          </a:prstGeom>
        </p:spPr>
        <p:txBody>
          <a:bodyPr wrap="square">
            <a:spAutoFit/>
          </a:bodyPr>
          <a:lstStyle/>
          <a:p>
            <a:r>
              <a:rPr lang="tr-TR" sz="2800" b="1" dirty="0">
                <a:solidFill>
                  <a:srgbClr val="FF0000"/>
                </a:solidFill>
                <a:latin typeface="Times New Roman" panose="02020603050405020304" pitchFamily="18" charset="0"/>
                <a:cs typeface="Times New Roman" panose="02020603050405020304" pitchFamily="18" charset="0"/>
              </a:rPr>
              <a:t>DEVLET MEMURLARI DİSİPLİN YÖNETMELİĞİ </a:t>
            </a:r>
            <a:r>
              <a:rPr lang="tr-TR" sz="2400" dirty="0">
                <a:latin typeface="Times New Roman" panose="02020603050405020304" pitchFamily="18" charset="0"/>
                <a:cs typeface="Times New Roman" panose="02020603050405020304" pitchFamily="18" charset="0"/>
              </a:rPr>
              <a:t>Cumhurbaşkanı Kararının Tarihi : 29/4/2021 Sayısı : 3935 Yayımlandığı Resmî Gazetenin Tarihi : 30/4/2021 Sayısı : 31470</a:t>
            </a:r>
            <a:endParaRPr lang="tr-TR" sz="2400" dirty="0" smtClean="0">
              <a:latin typeface="Times New Roman" panose="02020603050405020304" pitchFamily="18" charset="0"/>
              <a:cs typeface="Times New Roman" panose="02020603050405020304" pitchFamily="18" charset="0"/>
            </a:endParaRPr>
          </a:p>
          <a:p>
            <a:r>
              <a:rPr lang="tr-TR" sz="2400" b="1" dirty="0" smtClean="0">
                <a:latin typeface="Times New Roman" panose="02020603050405020304" pitchFamily="18" charset="0"/>
                <a:cs typeface="Times New Roman" panose="02020603050405020304" pitchFamily="18" charset="0"/>
              </a:rPr>
              <a:t>Disiplin </a:t>
            </a:r>
            <a:r>
              <a:rPr lang="tr-TR" sz="2400" b="1" dirty="0">
                <a:latin typeface="Times New Roman" panose="02020603050405020304" pitchFamily="18" charset="0"/>
                <a:cs typeface="Times New Roman" panose="02020603050405020304" pitchFamily="18" charset="0"/>
              </a:rPr>
              <a:t>kurullarının görev ve yetkileri </a:t>
            </a:r>
            <a:endParaRPr lang="tr-TR" sz="2400" b="1"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MADDE </a:t>
            </a:r>
            <a:r>
              <a:rPr lang="tr-TR" sz="2400" dirty="0">
                <a:latin typeface="Times New Roman" panose="02020603050405020304" pitchFamily="18" charset="0"/>
                <a:cs typeface="Times New Roman" panose="02020603050405020304" pitchFamily="18" charset="0"/>
              </a:rPr>
              <a:t>14- (1) Disiplin kurulları;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a) Kademe </a:t>
            </a:r>
            <a:r>
              <a:rPr lang="tr-TR" sz="2400" dirty="0">
                <a:latin typeface="Times New Roman" panose="02020603050405020304" pitchFamily="18" charset="0"/>
                <a:cs typeface="Times New Roman" panose="02020603050405020304" pitchFamily="18" charset="0"/>
              </a:rPr>
              <a:t>ilerlemesinin durdurulması cezası teklifini değerlendirmeye,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b</a:t>
            </a:r>
            <a:r>
              <a:rPr lang="tr-TR" sz="2400" dirty="0">
                <a:latin typeface="Times New Roman" panose="02020603050405020304" pitchFamily="18" charset="0"/>
                <a:cs typeface="Times New Roman" panose="02020603050405020304" pitchFamily="18" charset="0"/>
              </a:rPr>
              <a:t>) Uyarma, kınama ve aylıktan kesme cezalarına karşı yapılan itirazları değerlendirmeye,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c</a:t>
            </a:r>
            <a:r>
              <a:rPr lang="tr-TR" sz="2400" dirty="0">
                <a:latin typeface="Times New Roman" panose="02020603050405020304" pitchFamily="18" charset="0"/>
                <a:cs typeface="Times New Roman" panose="02020603050405020304" pitchFamily="18" charset="0"/>
              </a:rPr>
              <a:t>) Kademe ilerlemesinin durdurulması cezasının özlük dosyasından çıkarılması talepleri hakkında mütalaa vermeye, yetkilidir. </a:t>
            </a:r>
            <a:endParaRPr lang="tr-TR" sz="2400" dirty="0" smtClean="0">
              <a:latin typeface="Times New Roman" panose="02020603050405020304" pitchFamily="18" charset="0"/>
              <a:cs typeface="Times New Roman" panose="02020603050405020304" pitchFamily="18" charset="0"/>
            </a:endParaRPr>
          </a:p>
          <a:p>
            <a:r>
              <a:rPr lang="tr-TR" sz="2400" dirty="0" smtClean="0">
                <a:latin typeface="Times New Roman" panose="02020603050405020304" pitchFamily="18" charset="0"/>
                <a:cs typeface="Times New Roman" panose="02020603050405020304" pitchFamily="18" charset="0"/>
              </a:rPr>
              <a:t>(2</a:t>
            </a:r>
            <a:r>
              <a:rPr lang="tr-TR" sz="2400" dirty="0">
                <a:latin typeface="Times New Roman" panose="02020603050405020304" pitchFamily="18" charset="0"/>
                <a:cs typeface="Times New Roman" panose="02020603050405020304" pitchFamily="18" charset="0"/>
              </a:rPr>
              <a:t>) </a:t>
            </a:r>
            <a:r>
              <a:rPr lang="tr-TR" sz="2400" b="1" dirty="0">
                <a:latin typeface="Times New Roman" panose="02020603050405020304" pitchFamily="18" charset="0"/>
                <a:cs typeface="Times New Roman" panose="02020603050405020304" pitchFamily="18" charset="0"/>
              </a:rPr>
              <a:t>Disiplin kurullarının ayrı bir ceza tayinine yetkisi yoktur, cezayı kabul veya </a:t>
            </a:r>
            <a:r>
              <a:rPr lang="tr-TR" sz="2400" b="1" dirty="0" smtClean="0">
                <a:latin typeface="Times New Roman" panose="02020603050405020304" pitchFamily="18" charset="0"/>
                <a:cs typeface="Times New Roman" panose="02020603050405020304" pitchFamily="18" charset="0"/>
              </a:rPr>
              <a:t>reddeder.</a:t>
            </a:r>
            <a:endParaRPr lang="tr-TR"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49495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4800" y="235527"/>
            <a:ext cx="11457709" cy="6063198"/>
          </a:xfrm>
          <a:prstGeom prst="rect">
            <a:avLst/>
          </a:prstGeom>
        </p:spPr>
        <p:txBody>
          <a:bodyPr wrap="square">
            <a:spAutoFit/>
          </a:bodyPr>
          <a:lstStyle/>
          <a:p>
            <a:pPr algn="just"/>
            <a:r>
              <a:rPr lang="tr-TR" sz="2400" b="1" dirty="0">
                <a:solidFill>
                  <a:srgbClr val="FF0000"/>
                </a:solidFill>
                <a:latin typeface="Times New Roman" panose="02020603050405020304" pitchFamily="18" charset="0"/>
                <a:cs typeface="Times New Roman" panose="02020603050405020304" pitchFamily="18" charset="0"/>
              </a:rPr>
              <a:t>D - Kademe ilerlemesinin durdurulması : </a:t>
            </a:r>
            <a:endParaRPr lang="tr-TR" sz="2400" b="1" dirty="0" smtClean="0">
              <a:solidFill>
                <a:srgbClr val="FF0000"/>
              </a:solidFill>
              <a:latin typeface="Times New Roman" panose="02020603050405020304" pitchFamily="18" charset="0"/>
              <a:cs typeface="Times New Roman" panose="02020603050405020304" pitchFamily="18" charset="0"/>
            </a:endParaRPr>
          </a:p>
          <a:p>
            <a:pPr algn="just"/>
            <a:r>
              <a:rPr lang="tr-TR" sz="2000" b="1" u="sng" dirty="0" smtClean="0">
                <a:latin typeface="Times New Roman" panose="02020603050405020304" pitchFamily="18" charset="0"/>
                <a:cs typeface="Times New Roman" panose="02020603050405020304" pitchFamily="18" charset="0"/>
              </a:rPr>
              <a:t>Fiilin </a:t>
            </a:r>
            <a:r>
              <a:rPr lang="tr-TR" sz="2000" b="1" u="sng" dirty="0">
                <a:latin typeface="Times New Roman" panose="02020603050405020304" pitchFamily="18" charset="0"/>
                <a:cs typeface="Times New Roman" panose="02020603050405020304" pitchFamily="18" charset="0"/>
              </a:rPr>
              <a:t>ağırlık derecesine göre memurun, bulunduğu kademede ilerlemesinin 1 - 3 yıl durdurulmasıdır. Kademe ilerlemesinin durdurulması cezasını gerektiren fiil ve haller şunlardır: </a:t>
            </a:r>
            <a:endParaRPr lang="tr-TR" sz="2000" b="1" u="sng" dirty="0" smtClean="0">
              <a:latin typeface="Times New Roman" panose="02020603050405020304" pitchFamily="18" charset="0"/>
              <a:cs typeface="Times New Roman" panose="02020603050405020304" pitchFamily="18" charset="0"/>
            </a:endParaRPr>
          </a:p>
          <a:p>
            <a:pPr marL="342900" indent="-342900" algn="just">
              <a:buAutoNum type="alphaLcParenR"/>
            </a:pPr>
            <a:r>
              <a:rPr lang="tr-TR" dirty="0" smtClean="0">
                <a:latin typeface="Times New Roman" panose="02020603050405020304" pitchFamily="18" charset="0"/>
                <a:cs typeface="Times New Roman" panose="02020603050405020304" pitchFamily="18" charset="0"/>
              </a:rPr>
              <a:t>Göreve </a:t>
            </a:r>
            <a:r>
              <a:rPr lang="tr-TR" dirty="0">
                <a:latin typeface="Times New Roman" panose="02020603050405020304" pitchFamily="18" charset="0"/>
                <a:cs typeface="Times New Roman" panose="02020603050405020304" pitchFamily="18" charset="0"/>
              </a:rPr>
              <a:t>sarhoş gelmek, görev yerinde alkollü içki içmek,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b</a:t>
            </a:r>
            <a:r>
              <a:rPr lang="tr-TR" dirty="0">
                <a:latin typeface="Times New Roman" panose="02020603050405020304" pitchFamily="18" charset="0"/>
                <a:cs typeface="Times New Roman" panose="02020603050405020304" pitchFamily="18" charset="0"/>
              </a:rPr>
              <a:t>) Özürsüz ve kesintisiz 3 - 9 gün göreve gelmemek,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c</a:t>
            </a:r>
            <a:r>
              <a:rPr lang="tr-TR" dirty="0">
                <a:latin typeface="Times New Roman" panose="02020603050405020304" pitchFamily="18" charset="0"/>
                <a:cs typeface="Times New Roman" panose="02020603050405020304" pitchFamily="18" charset="0"/>
              </a:rPr>
              <a:t>) Görevi ile ilgili olarak her ne şekilde olursa olsun çıkar sağlamak,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d</a:t>
            </a:r>
            <a:r>
              <a:rPr lang="tr-TR" dirty="0">
                <a:latin typeface="Times New Roman" panose="02020603050405020304" pitchFamily="18" charset="0"/>
                <a:cs typeface="Times New Roman" panose="02020603050405020304" pitchFamily="18" charset="0"/>
              </a:rPr>
              <a:t>) Amirine veya maiyetindekilere karşı küçük düşürücü veya aşağılayıcı fiil ve hareketler yapmak,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e</a:t>
            </a:r>
            <a:r>
              <a:rPr lang="tr-TR" dirty="0">
                <a:latin typeface="Times New Roman" panose="02020603050405020304" pitchFamily="18" charset="0"/>
                <a:cs typeface="Times New Roman" panose="02020603050405020304" pitchFamily="18" charset="0"/>
              </a:rPr>
              <a:t>) Görev yeri sınırları içinde herhangi bir yeri toplantı, tören ve benzeri amaçlarla izinsiz kullanmak veya kullandırmak,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f</a:t>
            </a:r>
            <a:r>
              <a:rPr lang="tr-TR" dirty="0">
                <a:latin typeface="Times New Roman" panose="02020603050405020304" pitchFamily="18" charset="0"/>
                <a:cs typeface="Times New Roman" panose="02020603050405020304" pitchFamily="18" charset="0"/>
              </a:rPr>
              <a:t>) Gerçeğe aykırı rapor ve belge düzenlemek,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g</a:t>
            </a:r>
            <a:r>
              <a:rPr lang="tr-TR" dirty="0">
                <a:latin typeface="Times New Roman" panose="02020603050405020304" pitchFamily="18" charset="0"/>
                <a:cs typeface="Times New Roman" panose="02020603050405020304" pitchFamily="18" charset="0"/>
              </a:rPr>
              <a:t>) (Mülga:17/9/2004 - 5234/33 </a:t>
            </a:r>
            <a:r>
              <a:rPr lang="tr-TR" dirty="0" err="1">
                <a:latin typeface="Times New Roman" panose="02020603050405020304" pitchFamily="18" charset="0"/>
                <a:cs typeface="Times New Roman" panose="02020603050405020304" pitchFamily="18" charset="0"/>
              </a:rPr>
              <a:t>md.</a:t>
            </a:r>
            <a:r>
              <a:rPr lang="tr-TR" dirty="0">
                <a:latin typeface="Times New Roman" panose="02020603050405020304" pitchFamily="18" charset="0"/>
                <a:cs typeface="Times New Roman" panose="02020603050405020304" pitchFamily="18" charset="0"/>
              </a:rPr>
              <a:t>)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h</a:t>
            </a:r>
            <a:r>
              <a:rPr lang="tr-TR" dirty="0">
                <a:latin typeface="Times New Roman" panose="02020603050405020304" pitchFamily="18" charset="0"/>
                <a:cs typeface="Times New Roman" panose="02020603050405020304" pitchFamily="18" charset="0"/>
              </a:rPr>
              <a:t>) Ticaret yapmak veya Devlet memurlarına yasaklanan diğer kazanç getirici faaliyetlerde bulunmak,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ı</a:t>
            </a:r>
            <a:r>
              <a:rPr lang="tr-TR" dirty="0">
                <a:latin typeface="Times New Roman" panose="02020603050405020304" pitchFamily="18" charset="0"/>
                <a:cs typeface="Times New Roman" panose="02020603050405020304" pitchFamily="18" charset="0"/>
              </a:rPr>
              <a:t>) Görevin yerine getirilmesinde dil, ırk, cinsiyet, siyasi düşünce, felsefi inanç, din ve mezhep ayrımı yapmak, kişilerin yarar veya zararını hedef tutan davranışlarda bulunmak,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j</a:t>
            </a:r>
            <a:r>
              <a:rPr lang="tr-TR" dirty="0">
                <a:latin typeface="Times New Roman" panose="02020603050405020304" pitchFamily="18" charset="0"/>
                <a:cs typeface="Times New Roman" panose="02020603050405020304" pitchFamily="18" charset="0"/>
              </a:rPr>
              <a:t>) Belirlenen durum ve sürelerde mal bildiriminde bulunmamak,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k</a:t>
            </a:r>
            <a:r>
              <a:rPr lang="tr-TR" dirty="0">
                <a:latin typeface="Times New Roman" panose="02020603050405020304" pitchFamily="18" charset="0"/>
                <a:cs typeface="Times New Roman" panose="02020603050405020304" pitchFamily="18" charset="0"/>
              </a:rPr>
              <a:t>) Açıklanması yasaklanan bilgileri açıklamak,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l</a:t>
            </a:r>
            <a:r>
              <a:rPr lang="tr-TR" dirty="0">
                <a:latin typeface="Times New Roman" panose="02020603050405020304" pitchFamily="18" charset="0"/>
                <a:cs typeface="Times New Roman" panose="02020603050405020304" pitchFamily="18" charset="0"/>
              </a:rPr>
              <a:t>) Amirine, maiyetindekilere, iş arkadaşları veya iş sahiplerine hakarette bulunmak veya bunları tehdit etmek,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m</a:t>
            </a:r>
            <a:r>
              <a:rPr lang="tr-TR" dirty="0">
                <a:latin typeface="Times New Roman" panose="02020603050405020304" pitchFamily="18" charset="0"/>
                <a:cs typeface="Times New Roman" panose="02020603050405020304" pitchFamily="18" charset="0"/>
              </a:rPr>
              <a:t>) Diplomatik statüsünden yararlanmak suretiyle yurt dışında, haklı bir sebep göstermeksizin ödeme kabiliyetinin üstünde borçlanmak ve borçlarını ödemedeki tutum ve davranışlarıyla Devlet itibarını zedelemek veya zorunlu bir sebebe dayanmaksızın borcunu ödemeden yurda dönmek,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n</a:t>
            </a:r>
            <a:r>
              <a:rPr lang="tr-TR" dirty="0">
                <a:latin typeface="Times New Roman" panose="02020603050405020304" pitchFamily="18" charset="0"/>
                <a:cs typeface="Times New Roman" panose="02020603050405020304" pitchFamily="18" charset="0"/>
              </a:rPr>
              <a:t>) Verilen görev ve emirleri kasten yapmamak, </a:t>
            </a:r>
            <a:endParaRPr lang="tr-TR" dirty="0" smtClean="0">
              <a:latin typeface="Times New Roman" panose="02020603050405020304" pitchFamily="18" charset="0"/>
              <a:cs typeface="Times New Roman" panose="02020603050405020304" pitchFamily="18" charset="0"/>
            </a:endParaRPr>
          </a:p>
          <a:p>
            <a:pPr algn="just"/>
            <a:r>
              <a:rPr lang="tr-TR" dirty="0" smtClean="0">
                <a:latin typeface="Times New Roman" panose="02020603050405020304" pitchFamily="18" charset="0"/>
                <a:cs typeface="Times New Roman" panose="02020603050405020304" pitchFamily="18" charset="0"/>
              </a:rPr>
              <a:t>o</a:t>
            </a:r>
            <a:r>
              <a:rPr lang="tr-TR" dirty="0">
                <a:latin typeface="Times New Roman" panose="02020603050405020304" pitchFamily="18" charset="0"/>
                <a:cs typeface="Times New Roman" panose="02020603050405020304" pitchFamily="18" charset="0"/>
              </a:rPr>
              <a:t>) Herhangi bir siyasi parti yararına veya zararına fiilen faaliyette bulunmak.</a:t>
            </a:r>
          </a:p>
        </p:txBody>
      </p:sp>
    </p:spTree>
    <p:extLst>
      <p:ext uri="{BB962C8B-B14F-4D97-AF65-F5344CB8AC3E}">
        <p14:creationId xmlns:p14="http://schemas.microsoft.com/office/powerpoint/2010/main" val="22336671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49927" y="1607127"/>
            <a:ext cx="8908473" cy="3785652"/>
          </a:xfrm>
          <a:prstGeom prst="rect">
            <a:avLst/>
          </a:prstGeom>
        </p:spPr>
        <p:txBody>
          <a:bodyPr wrap="square">
            <a:spAutoFit/>
          </a:bodyPr>
          <a:lstStyle/>
          <a:p>
            <a:pPr algn="ctr"/>
            <a:r>
              <a:rPr lang="tr-TR" sz="4800" b="1" dirty="0" smtClean="0">
                <a:latin typeface="Times New Roman" panose="02020603050405020304" pitchFamily="18" charset="0"/>
                <a:cs typeface="Times New Roman" panose="02020603050405020304" pitchFamily="18" charset="0"/>
              </a:rPr>
              <a:t>BAŞLANGIÇ DERECE/KADEME </a:t>
            </a:r>
          </a:p>
          <a:p>
            <a:pPr algn="ctr"/>
            <a:r>
              <a:rPr lang="tr-TR" sz="4800" b="1" dirty="0" smtClean="0">
                <a:latin typeface="Times New Roman" panose="02020603050405020304" pitchFamily="18" charset="0"/>
                <a:cs typeface="Times New Roman" panose="02020603050405020304" pitchFamily="18" charset="0"/>
              </a:rPr>
              <a:t>VE </a:t>
            </a:r>
          </a:p>
          <a:p>
            <a:pPr algn="ctr"/>
            <a:r>
              <a:rPr lang="tr-TR" sz="4800" b="1" dirty="0" smtClean="0">
                <a:latin typeface="Times New Roman" panose="02020603050405020304" pitchFamily="18" charset="0"/>
                <a:cs typeface="Times New Roman" panose="02020603050405020304" pitchFamily="18" charset="0"/>
              </a:rPr>
              <a:t>HİZMET BİRLEŞTİRME İŞLEMLERİ</a:t>
            </a:r>
            <a:endParaRPr lang="tr-TR" sz="4800" dirty="0"/>
          </a:p>
        </p:txBody>
      </p:sp>
    </p:spTree>
    <p:extLst>
      <p:ext uri="{BB962C8B-B14F-4D97-AF65-F5344CB8AC3E}">
        <p14:creationId xmlns:p14="http://schemas.microsoft.com/office/powerpoint/2010/main" val="388882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04109" y="1233055"/>
            <a:ext cx="8700655" cy="3539430"/>
          </a:xfrm>
          <a:prstGeom prst="rect">
            <a:avLst/>
          </a:prstGeom>
        </p:spPr>
        <p:txBody>
          <a:bodyPr wrap="square">
            <a:spAutoFit/>
          </a:bodyPr>
          <a:lstStyle/>
          <a:p>
            <a:pPr algn="just"/>
            <a:r>
              <a:rPr lang="tr-TR" sz="3200" b="1" dirty="0" smtClean="0">
                <a:latin typeface="Times New Roman" panose="02020603050405020304" pitchFamily="18" charset="0"/>
                <a:ea typeface="Calibri" panose="020F0502020204030204" pitchFamily="34" charset="0"/>
                <a:cs typeface="Times New Roman" panose="02020603050405020304" pitchFamily="18" charset="0"/>
              </a:rPr>
              <a:t>Yasa kapsamında memur </a:t>
            </a:r>
            <a:r>
              <a:rPr lang="tr-TR" sz="3200" b="1" dirty="0">
                <a:latin typeface="Times New Roman" panose="02020603050405020304" pitchFamily="18" charset="0"/>
                <a:ea typeface="Calibri" panose="020F0502020204030204" pitchFamily="34" charset="0"/>
                <a:cs typeface="Times New Roman" panose="02020603050405020304" pitchFamily="18" charset="0"/>
              </a:rPr>
              <a:t>kadrolarına atananların, ilgili mevzuat hükümlerine göre sözleşmeli personel olarak geçirdikleri hizmet süreleri öğrenim durumlarına göre yükselebilecekleri dereceleri aşmamak kaydıyla kazanılmış hak aylık derece ve kademelerinin tespitinde değerlendirilir. </a:t>
            </a:r>
            <a:endParaRPr lang="tr-TR"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24838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2567609" y="620686"/>
          <a:ext cx="7416822" cy="5760646"/>
        </p:xfrm>
        <a:graphic>
          <a:graphicData uri="http://schemas.openxmlformats.org/drawingml/2006/table">
            <a:tbl>
              <a:tblPr/>
              <a:tblGrid>
                <a:gridCol w="3044519">
                  <a:extLst>
                    <a:ext uri="{9D8B030D-6E8A-4147-A177-3AD203B41FA5}">
                      <a16:colId xmlns:a16="http://schemas.microsoft.com/office/drawing/2014/main" val="20000"/>
                    </a:ext>
                  </a:extLst>
                </a:gridCol>
                <a:gridCol w="1023260">
                  <a:extLst>
                    <a:ext uri="{9D8B030D-6E8A-4147-A177-3AD203B41FA5}">
                      <a16:colId xmlns:a16="http://schemas.microsoft.com/office/drawing/2014/main" val="20001"/>
                    </a:ext>
                  </a:extLst>
                </a:gridCol>
                <a:gridCol w="1125007">
                  <a:extLst>
                    <a:ext uri="{9D8B030D-6E8A-4147-A177-3AD203B41FA5}">
                      <a16:colId xmlns:a16="http://schemas.microsoft.com/office/drawing/2014/main" val="20002"/>
                    </a:ext>
                  </a:extLst>
                </a:gridCol>
                <a:gridCol w="1125007">
                  <a:extLst>
                    <a:ext uri="{9D8B030D-6E8A-4147-A177-3AD203B41FA5}">
                      <a16:colId xmlns:a16="http://schemas.microsoft.com/office/drawing/2014/main" val="20003"/>
                    </a:ext>
                  </a:extLst>
                </a:gridCol>
                <a:gridCol w="1099029">
                  <a:extLst>
                    <a:ext uri="{9D8B030D-6E8A-4147-A177-3AD203B41FA5}">
                      <a16:colId xmlns:a16="http://schemas.microsoft.com/office/drawing/2014/main" val="20004"/>
                    </a:ext>
                  </a:extLst>
                </a:gridCol>
              </a:tblGrid>
              <a:tr h="281778">
                <a:tc rowSpan="2">
                  <a:txBody>
                    <a:bodyPr/>
                    <a:lstStyle/>
                    <a:p>
                      <a:pPr>
                        <a:lnSpc>
                          <a:spcPct val="115000"/>
                        </a:lnSpc>
                        <a:spcAft>
                          <a:spcPts val="0"/>
                        </a:spcAft>
                      </a:pPr>
                      <a:endParaRPr lang="tr-TR" sz="1000" dirty="0">
                        <a:solidFill>
                          <a:srgbClr val="000000"/>
                        </a:solidFill>
                        <a:latin typeface="Times New Roman"/>
                        <a:ea typeface="Calibri"/>
                        <a:cs typeface="Times New Roman"/>
                      </a:endParaRPr>
                    </a:p>
                    <a:p>
                      <a:pPr>
                        <a:lnSpc>
                          <a:spcPct val="115000"/>
                        </a:lnSpc>
                        <a:spcAft>
                          <a:spcPts val="0"/>
                        </a:spcAft>
                      </a:pPr>
                      <a:r>
                        <a:rPr lang="tr-TR" sz="1200" b="1" dirty="0">
                          <a:solidFill>
                            <a:srgbClr val="000000"/>
                          </a:solidFill>
                          <a:latin typeface="Times New Roman"/>
                          <a:ea typeface="Calibri"/>
                          <a:cs typeface="Times New Roman"/>
                        </a:rPr>
                        <a:t>ÖĞRENİM DURUMLARI </a:t>
                      </a:r>
                      <a:endParaRPr lang="tr-TR" sz="1000" dirty="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tr-TR" sz="1000" b="1">
                          <a:latin typeface="Times New Roman"/>
                          <a:ea typeface="Calibri"/>
                          <a:cs typeface="Times New Roman"/>
                        </a:rPr>
                        <a:t>GİRİŞ</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a:lnSpc>
                          <a:spcPct val="115000"/>
                        </a:lnSpc>
                        <a:spcAft>
                          <a:spcPts val="0"/>
                        </a:spcAft>
                      </a:pPr>
                      <a:r>
                        <a:rPr lang="tr-TR" sz="1000" b="1">
                          <a:latin typeface="Times New Roman"/>
                          <a:ea typeface="Calibri"/>
                          <a:cs typeface="Times New Roman"/>
                        </a:rPr>
                        <a:t>YÜKSELENEBİLİNECEK</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10000"/>
                  </a:ext>
                </a:extLst>
              </a:tr>
              <a:tr h="248866">
                <a:tc vMerge="1">
                  <a:txBody>
                    <a:bodyPr/>
                    <a:lstStyle/>
                    <a:p>
                      <a:endParaRPr lang="tr-TR"/>
                    </a:p>
                  </a:txBody>
                  <a:tcPr/>
                </a:tc>
                <a:tc>
                  <a:txBody>
                    <a:bodyPr/>
                    <a:lstStyle/>
                    <a:p>
                      <a:pPr algn="ctr">
                        <a:lnSpc>
                          <a:spcPct val="115000"/>
                        </a:lnSpc>
                        <a:spcAft>
                          <a:spcPts val="0"/>
                        </a:spcAft>
                      </a:pPr>
                      <a:r>
                        <a:rPr lang="tr-TR" sz="1000" b="1">
                          <a:latin typeface="Times New Roman"/>
                          <a:ea typeface="Calibri"/>
                          <a:cs typeface="Times New Roman"/>
                        </a:rPr>
                        <a:t>Derece</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Kademe</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Derece</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Kademe</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8866">
                <a:tc>
                  <a:txBody>
                    <a:bodyPr/>
                    <a:lstStyle/>
                    <a:p>
                      <a:pPr>
                        <a:lnSpc>
                          <a:spcPct val="115000"/>
                        </a:lnSpc>
                        <a:spcAft>
                          <a:spcPts val="0"/>
                        </a:spcAft>
                      </a:pPr>
                      <a:r>
                        <a:rPr lang="tr-TR" sz="1000">
                          <a:latin typeface="Times New Roman"/>
                          <a:ea typeface="Calibri"/>
                          <a:cs typeface="Times New Roman"/>
                        </a:rPr>
                        <a:t>Kademe İlkokul</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15</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7</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8866">
                <a:tc>
                  <a:txBody>
                    <a:bodyPr/>
                    <a:lstStyle/>
                    <a:p>
                      <a:pPr>
                        <a:lnSpc>
                          <a:spcPct val="115000"/>
                        </a:lnSpc>
                        <a:spcAft>
                          <a:spcPts val="0"/>
                        </a:spcAft>
                      </a:pPr>
                      <a:r>
                        <a:rPr lang="tr-TR" sz="1000">
                          <a:solidFill>
                            <a:srgbClr val="000000"/>
                          </a:solidFill>
                          <a:latin typeface="Times New Roman"/>
                          <a:ea typeface="Calibri"/>
                          <a:cs typeface="Times New Roman"/>
                        </a:rPr>
                        <a:t>Ortaokul</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14</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5</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8866">
                <a:tc>
                  <a:txBody>
                    <a:bodyPr/>
                    <a:lstStyle/>
                    <a:p>
                      <a:pPr>
                        <a:lnSpc>
                          <a:spcPct val="115000"/>
                        </a:lnSpc>
                        <a:spcAft>
                          <a:spcPts val="0"/>
                        </a:spcAft>
                      </a:pPr>
                      <a:r>
                        <a:rPr lang="tr-TR" sz="1000">
                          <a:solidFill>
                            <a:srgbClr val="000000"/>
                          </a:solidFill>
                          <a:latin typeface="Times New Roman"/>
                          <a:ea typeface="Calibri"/>
                          <a:cs typeface="Times New Roman"/>
                        </a:rPr>
                        <a:t>Ortaokul ve Dengi</a:t>
                      </a:r>
                      <a:r>
                        <a:rPr lang="tr-TR" sz="1000" spc="-15">
                          <a:solidFill>
                            <a:srgbClr val="000000"/>
                          </a:solidFill>
                          <a:latin typeface="Times New Roman"/>
                          <a:ea typeface="Calibri"/>
                          <a:cs typeface="Times New Roman"/>
                        </a:rPr>
                        <a:t> </a:t>
                      </a:r>
                      <a:r>
                        <a:rPr lang="tr-TR" sz="1000">
                          <a:solidFill>
                            <a:srgbClr val="000000"/>
                          </a:solidFill>
                          <a:latin typeface="Times New Roman"/>
                          <a:ea typeface="Calibri"/>
                          <a:cs typeface="Times New Roman"/>
                        </a:rPr>
                        <a:t>Mesleki</a:t>
                      </a:r>
                      <a:r>
                        <a:rPr lang="tr-TR" sz="1000" spc="-30">
                          <a:solidFill>
                            <a:srgbClr val="000000"/>
                          </a:solidFill>
                          <a:latin typeface="Times New Roman"/>
                          <a:ea typeface="Calibri"/>
                          <a:cs typeface="Times New Roman"/>
                        </a:rPr>
                        <a:t> </a:t>
                      </a:r>
                      <a:r>
                        <a:rPr lang="tr-TR" sz="1000">
                          <a:solidFill>
                            <a:srgbClr val="000000"/>
                          </a:solidFill>
                          <a:latin typeface="Times New Roman"/>
                          <a:ea typeface="Calibri"/>
                          <a:cs typeface="Times New Roman"/>
                        </a:rPr>
                        <a:t>Okullar</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14</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3</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5</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50086">
                <a:tc>
                  <a:txBody>
                    <a:bodyPr/>
                    <a:lstStyle/>
                    <a:p>
                      <a:pPr marL="184150">
                        <a:lnSpc>
                          <a:spcPts val="1330"/>
                        </a:lnSpc>
                        <a:spcAft>
                          <a:spcPts val="0"/>
                        </a:spcAft>
                      </a:pPr>
                      <a:r>
                        <a:rPr lang="tr-TR" sz="1000" b="0">
                          <a:solidFill>
                            <a:srgbClr val="000000"/>
                          </a:solidFill>
                          <a:latin typeface="Times New Roman"/>
                          <a:ea typeface="Arial"/>
                        </a:rPr>
                        <a:t>Ortaokul üstü 1 yıl Mesleki ve Tek. Öğrenimi</a:t>
                      </a:r>
                      <a:r>
                        <a:rPr lang="tr-TR" sz="1000" b="0" spc="-10">
                          <a:solidFill>
                            <a:srgbClr val="000000"/>
                          </a:solidFill>
                          <a:latin typeface="Times New Roman"/>
                          <a:ea typeface="Arial"/>
                        </a:rPr>
                        <a:t> </a:t>
                      </a:r>
                      <a:r>
                        <a:rPr lang="tr-TR" sz="1000" b="0">
                          <a:solidFill>
                            <a:srgbClr val="000000"/>
                          </a:solidFill>
                          <a:latin typeface="Times New Roman"/>
                          <a:ea typeface="Arial"/>
                        </a:rPr>
                        <a:t>bitirenler</a:t>
                      </a:r>
                      <a:endParaRPr lang="tr-TR" sz="1000" b="1">
                        <a:latin typeface="Arial"/>
                        <a:ea typeface="Arial"/>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13</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4</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0086">
                <a:tc>
                  <a:txBody>
                    <a:bodyPr/>
                    <a:lstStyle/>
                    <a:p>
                      <a:pPr marL="184150">
                        <a:lnSpc>
                          <a:spcPts val="1330"/>
                        </a:lnSpc>
                        <a:spcAft>
                          <a:spcPts val="0"/>
                        </a:spcAft>
                      </a:pPr>
                      <a:r>
                        <a:rPr lang="tr-TR" sz="1000" b="0">
                          <a:solidFill>
                            <a:srgbClr val="000000"/>
                          </a:solidFill>
                          <a:latin typeface="Times New Roman"/>
                          <a:ea typeface="Arial"/>
                        </a:rPr>
                        <a:t>Ortaokul üstü 2 yıl Mesleki ve Tek.Öğrenimi</a:t>
                      </a:r>
                      <a:r>
                        <a:rPr lang="tr-TR" sz="1000" b="0" spc="-10">
                          <a:solidFill>
                            <a:srgbClr val="000000"/>
                          </a:solidFill>
                          <a:latin typeface="Times New Roman"/>
                          <a:ea typeface="Arial"/>
                        </a:rPr>
                        <a:t> </a:t>
                      </a:r>
                      <a:r>
                        <a:rPr lang="tr-TR" sz="1000" b="0">
                          <a:solidFill>
                            <a:srgbClr val="000000"/>
                          </a:solidFill>
                          <a:latin typeface="Times New Roman"/>
                          <a:ea typeface="Arial"/>
                        </a:rPr>
                        <a:t>bitirenler</a:t>
                      </a:r>
                      <a:endParaRPr lang="tr-TR" sz="1000" b="1">
                        <a:latin typeface="Arial"/>
                        <a:ea typeface="Arial"/>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13</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4</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48866">
                <a:tc>
                  <a:txBody>
                    <a:bodyPr/>
                    <a:lstStyle/>
                    <a:p>
                      <a:pPr>
                        <a:lnSpc>
                          <a:spcPct val="115000"/>
                        </a:lnSpc>
                        <a:spcAft>
                          <a:spcPts val="0"/>
                        </a:spcAft>
                      </a:pPr>
                      <a:r>
                        <a:rPr lang="tr-TR" sz="1000" b="1">
                          <a:solidFill>
                            <a:srgbClr val="000000"/>
                          </a:solidFill>
                          <a:latin typeface="Times New Roman"/>
                          <a:ea typeface="Calibri"/>
                          <a:cs typeface="Times New Roman"/>
                        </a:rPr>
                        <a:t>Lise</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13</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3</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3</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63935">
                <a:tc>
                  <a:txBody>
                    <a:bodyPr/>
                    <a:lstStyle/>
                    <a:p>
                      <a:pPr marL="184150">
                        <a:lnSpc>
                          <a:spcPts val="1340"/>
                        </a:lnSpc>
                        <a:spcAft>
                          <a:spcPts val="0"/>
                        </a:spcAft>
                      </a:pPr>
                      <a:r>
                        <a:rPr lang="tr-TR" sz="1000" b="1">
                          <a:solidFill>
                            <a:srgbClr val="000000"/>
                          </a:solidFill>
                          <a:latin typeface="Times New Roman"/>
                          <a:ea typeface="Arial"/>
                        </a:rPr>
                        <a:t>Lise Dengi Mesleki veya Teknik</a:t>
                      </a:r>
                      <a:endParaRPr lang="tr-TR" sz="1000" b="1">
                        <a:latin typeface="Arial"/>
                        <a:ea typeface="Arial"/>
                      </a:endParaRPr>
                    </a:p>
                    <a:p>
                      <a:pPr>
                        <a:lnSpc>
                          <a:spcPct val="115000"/>
                        </a:lnSpc>
                        <a:spcAft>
                          <a:spcPts val="0"/>
                        </a:spcAft>
                      </a:pPr>
                      <a:r>
                        <a:rPr lang="tr-TR" sz="1000" b="1">
                          <a:solidFill>
                            <a:srgbClr val="000000"/>
                          </a:solidFill>
                          <a:latin typeface="Times New Roman"/>
                          <a:ea typeface="Calibri"/>
                          <a:cs typeface="Times New Roman"/>
                        </a:rPr>
                        <a:t>Öğrenimi</a:t>
                      </a:r>
                      <a:r>
                        <a:rPr lang="tr-TR" sz="1000" b="1" spc="-10">
                          <a:solidFill>
                            <a:srgbClr val="000000"/>
                          </a:solidFill>
                          <a:latin typeface="Times New Roman"/>
                          <a:ea typeface="Calibri"/>
                          <a:cs typeface="Times New Roman"/>
                        </a:rPr>
                        <a:t> </a:t>
                      </a:r>
                      <a:r>
                        <a:rPr lang="tr-TR" sz="1000" b="1">
                          <a:solidFill>
                            <a:srgbClr val="000000"/>
                          </a:solidFill>
                          <a:latin typeface="Times New Roman"/>
                          <a:ea typeface="Calibri"/>
                          <a:cs typeface="Times New Roman"/>
                        </a:rPr>
                        <a:t>bitirenler</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12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3</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463935">
                <a:tc>
                  <a:txBody>
                    <a:bodyPr/>
                    <a:lstStyle/>
                    <a:p>
                      <a:pPr marL="184150">
                        <a:lnSpc>
                          <a:spcPts val="1330"/>
                        </a:lnSpc>
                        <a:spcAft>
                          <a:spcPts val="0"/>
                        </a:spcAft>
                      </a:pPr>
                      <a:r>
                        <a:rPr lang="tr-TR" sz="1000" b="1">
                          <a:solidFill>
                            <a:srgbClr val="000000"/>
                          </a:solidFill>
                          <a:latin typeface="Times New Roman"/>
                          <a:ea typeface="Arial"/>
                        </a:rPr>
                        <a:t>Lise veya Dengi Okullar üstü1 yıl</a:t>
                      </a:r>
                      <a:endParaRPr lang="tr-TR" sz="1000" b="1">
                        <a:latin typeface="Arial"/>
                        <a:ea typeface="Arial"/>
                      </a:endParaRPr>
                    </a:p>
                    <a:p>
                      <a:pPr>
                        <a:lnSpc>
                          <a:spcPct val="115000"/>
                        </a:lnSpc>
                        <a:spcAft>
                          <a:spcPts val="0"/>
                        </a:spcAft>
                      </a:pPr>
                      <a:r>
                        <a:rPr lang="tr-TR" sz="1000" b="1">
                          <a:solidFill>
                            <a:srgbClr val="000000"/>
                          </a:solidFill>
                          <a:latin typeface="Times New Roman"/>
                          <a:ea typeface="Calibri"/>
                          <a:cs typeface="Times New Roman"/>
                        </a:rPr>
                        <a:t>Mesleki veya Teknik</a:t>
                      </a:r>
                      <a:r>
                        <a:rPr lang="tr-TR" sz="1000" b="1" spc="-25">
                          <a:solidFill>
                            <a:srgbClr val="000000"/>
                          </a:solidFill>
                          <a:latin typeface="Times New Roman"/>
                          <a:ea typeface="Calibri"/>
                          <a:cs typeface="Times New Roman"/>
                        </a:rPr>
                        <a:t> </a:t>
                      </a:r>
                      <a:r>
                        <a:rPr lang="tr-TR" sz="1000" b="1">
                          <a:solidFill>
                            <a:srgbClr val="000000"/>
                          </a:solidFill>
                          <a:latin typeface="Times New Roman"/>
                          <a:ea typeface="Calibri"/>
                          <a:cs typeface="Times New Roman"/>
                        </a:rPr>
                        <a:t>Öğr.</a:t>
                      </a:r>
                      <a:r>
                        <a:rPr lang="tr-TR" sz="1000" b="1" spc="-45">
                          <a:solidFill>
                            <a:srgbClr val="000000"/>
                          </a:solidFill>
                          <a:latin typeface="Times New Roman"/>
                          <a:ea typeface="Calibri"/>
                          <a:cs typeface="Times New Roman"/>
                        </a:rPr>
                        <a:t> </a:t>
                      </a:r>
                      <a:r>
                        <a:rPr lang="tr-TR" sz="1000" b="1">
                          <a:solidFill>
                            <a:srgbClr val="000000"/>
                          </a:solidFill>
                          <a:latin typeface="Times New Roman"/>
                          <a:ea typeface="Calibri"/>
                          <a:cs typeface="Times New Roman"/>
                        </a:rPr>
                        <a:t>bitirenler</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11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684382">
                <a:tc>
                  <a:txBody>
                    <a:bodyPr/>
                    <a:lstStyle/>
                    <a:p>
                      <a:pPr algn="just">
                        <a:lnSpc>
                          <a:spcPct val="115000"/>
                        </a:lnSpc>
                        <a:spcAft>
                          <a:spcPts val="0"/>
                        </a:spcAft>
                      </a:pPr>
                      <a:r>
                        <a:rPr lang="tr-TR" sz="1000" b="1" dirty="0">
                          <a:latin typeface="Times New Roman"/>
                          <a:ea typeface="Calibri"/>
                          <a:cs typeface="Times New Roman"/>
                        </a:rPr>
                        <a:t>Lise veya dengi okullar üstü 2 yıl veya Ortaokul üstü en az 5 yıllık mesleki veya teknik öğrenimi bitirenler</a:t>
                      </a:r>
                      <a:endParaRPr lang="tr-TR" sz="1000" dirty="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10</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77784">
                <a:tc>
                  <a:txBody>
                    <a:bodyPr/>
                    <a:lstStyle/>
                    <a:p>
                      <a:pPr>
                        <a:lnSpc>
                          <a:spcPct val="115000"/>
                        </a:lnSpc>
                        <a:spcAft>
                          <a:spcPts val="0"/>
                        </a:spcAft>
                      </a:pPr>
                      <a:r>
                        <a:rPr lang="tr-TR" sz="1000" b="1">
                          <a:latin typeface="Times New Roman"/>
                          <a:ea typeface="Calibri"/>
                          <a:cs typeface="Times New Roman"/>
                        </a:rPr>
                        <a:t>Lise veya dengi okullar üstü 3 yıl teknik veya mesleki öğrenimi bitirenler</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10</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b="1">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48866">
                <a:tc>
                  <a:txBody>
                    <a:bodyPr/>
                    <a:lstStyle/>
                    <a:p>
                      <a:pPr>
                        <a:lnSpc>
                          <a:spcPct val="115000"/>
                        </a:lnSpc>
                        <a:spcAft>
                          <a:spcPts val="0"/>
                        </a:spcAft>
                      </a:pPr>
                      <a:r>
                        <a:rPr lang="tr-TR" sz="1000">
                          <a:latin typeface="Times New Roman"/>
                          <a:ea typeface="Calibri"/>
                          <a:cs typeface="Times New Roman"/>
                        </a:rPr>
                        <a:t>2 yıl süreli yüksek öğrenimi bitirenler</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10</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48866">
                <a:tc>
                  <a:txBody>
                    <a:bodyPr/>
                    <a:lstStyle/>
                    <a:p>
                      <a:pPr>
                        <a:lnSpc>
                          <a:spcPct val="115000"/>
                        </a:lnSpc>
                        <a:spcAft>
                          <a:spcPts val="0"/>
                        </a:spcAft>
                      </a:pPr>
                      <a:r>
                        <a:rPr lang="tr-TR" sz="1000">
                          <a:latin typeface="Times New Roman"/>
                          <a:ea typeface="Calibri"/>
                          <a:cs typeface="Times New Roman"/>
                        </a:rPr>
                        <a:t>3 yıl süreli yüksek öğrenimi bitirenler</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10</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3</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48866">
                <a:tc>
                  <a:txBody>
                    <a:bodyPr/>
                    <a:lstStyle/>
                    <a:p>
                      <a:pPr>
                        <a:lnSpc>
                          <a:spcPct val="115000"/>
                        </a:lnSpc>
                        <a:spcAft>
                          <a:spcPts val="0"/>
                        </a:spcAft>
                      </a:pPr>
                      <a:r>
                        <a:rPr lang="tr-TR" sz="1000">
                          <a:latin typeface="Times New Roman"/>
                          <a:ea typeface="Calibri"/>
                          <a:cs typeface="Times New Roman"/>
                        </a:rPr>
                        <a:t>4 yıl süreli yüksek öğrenimi bitirenler</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9</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48866">
                <a:tc>
                  <a:txBody>
                    <a:bodyPr/>
                    <a:lstStyle/>
                    <a:p>
                      <a:pPr>
                        <a:lnSpc>
                          <a:spcPct val="115000"/>
                        </a:lnSpc>
                        <a:spcAft>
                          <a:spcPts val="0"/>
                        </a:spcAft>
                      </a:pPr>
                      <a:r>
                        <a:rPr lang="tr-TR" sz="1000">
                          <a:latin typeface="Times New Roman"/>
                          <a:ea typeface="Calibri"/>
                          <a:cs typeface="Times New Roman"/>
                        </a:rPr>
                        <a:t>5 yıl süreli yüksek öğrenimi bitirenler</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9</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2</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Son</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48866">
                <a:tc>
                  <a:txBody>
                    <a:bodyPr/>
                    <a:lstStyle/>
                    <a:p>
                      <a:pPr>
                        <a:lnSpc>
                          <a:spcPct val="115000"/>
                        </a:lnSpc>
                        <a:spcAft>
                          <a:spcPts val="0"/>
                        </a:spcAft>
                      </a:pPr>
                      <a:r>
                        <a:rPr lang="tr-TR" sz="1000">
                          <a:latin typeface="Times New Roman"/>
                          <a:ea typeface="Calibri"/>
                          <a:cs typeface="Times New Roman"/>
                        </a:rPr>
                        <a:t>6 yıl süreli yüksek öğrenimi bitirenler</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9</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3</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000" dirty="0">
                          <a:latin typeface="Times New Roman"/>
                          <a:ea typeface="Calibri"/>
                          <a:cs typeface="Times New Roman"/>
                        </a:rPr>
                        <a:t>Son</a:t>
                      </a:r>
                      <a:endParaRPr lang="tr-TR" sz="1000" dirty="0">
                        <a:latin typeface="Calibri"/>
                        <a:ea typeface="Calibri"/>
                        <a:cs typeface="Times New Roman"/>
                      </a:endParaRPr>
                    </a:p>
                  </a:txBody>
                  <a:tcPr marL="59536" marR="5953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bl>
          </a:graphicData>
        </a:graphic>
      </p:graphicFrame>
      <p:sp>
        <p:nvSpPr>
          <p:cNvPr id="1025" name="Rectangle 1"/>
          <p:cNvSpPr>
            <a:spLocks noChangeArrowheads="1"/>
          </p:cNvSpPr>
          <p:nvPr/>
        </p:nvSpPr>
        <p:spPr bwMode="auto">
          <a:xfrm>
            <a:off x="1524001"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endParaRPr lang="tr-TR">
              <a:latin typeface="Arial" pitchFamily="34" charset="0"/>
              <a:cs typeface="Arial" pitchFamily="34" charset="0"/>
            </a:endParaRPr>
          </a:p>
        </p:txBody>
      </p:sp>
    </p:spTree>
    <p:extLst>
      <p:ext uri="{BB962C8B-B14F-4D97-AF65-F5344CB8AC3E}">
        <p14:creationId xmlns:p14="http://schemas.microsoft.com/office/powerpoint/2010/main" val="32815260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279576" y="1124745"/>
            <a:ext cx="7488832" cy="3046988"/>
          </a:xfrm>
          <a:prstGeom prst="rect">
            <a:avLst/>
          </a:prstGeom>
        </p:spPr>
        <p:txBody>
          <a:bodyPr wrap="square">
            <a:spAutoFit/>
          </a:bodyPr>
          <a:lstStyle/>
          <a:p>
            <a:r>
              <a:rPr lang="tr-TR" sz="4800" b="1" i="1" dirty="0">
                <a:solidFill>
                  <a:srgbClr val="FF0000"/>
                </a:solidFill>
                <a:latin typeface="Times New Roman" pitchFamily="18" charset="0"/>
                <a:cs typeface="Times New Roman" pitchFamily="18" charset="0"/>
              </a:rPr>
              <a:t>Kazanılmış hak aylık derece ve kademesine ilave olarak kademe veya derece verilecek durumlar</a:t>
            </a:r>
          </a:p>
        </p:txBody>
      </p:sp>
    </p:spTree>
    <p:extLst>
      <p:ext uri="{BB962C8B-B14F-4D97-AF65-F5344CB8AC3E}">
        <p14:creationId xmlns:p14="http://schemas.microsoft.com/office/powerpoint/2010/main" val="28829994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o"/>
          <p:cNvGraphicFramePr>
            <a:graphicFrameLocks noGrp="1"/>
          </p:cNvGraphicFramePr>
          <p:nvPr/>
        </p:nvGraphicFramePr>
        <p:xfrm>
          <a:off x="2063553" y="113787"/>
          <a:ext cx="8604446" cy="6385994"/>
        </p:xfrm>
        <a:graphic>
          <a:graphicData uri="http://schemas.openxmlformats.org/drawingml/2006/table">
            <a:tbl>
              <a:tblPr/>
              <a:tblGrid>
                <a:gridCol w="936103">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792088">
                  <a:extLst>
                    <a:ext uri="{9D8B030D-6E8A-4147-A177-3AD203B41FA5}">
                      <a16:colId xmlns:a16="http://schemas.microsoft.com/office/drawing/2014/main" val="20002"/>
                    </a:ext>
                  </a:extLst>
                </a:gridCol>
                <a:gridCol w="4392488">
                  <a:extLst>
                    <a:ext uri="{9D8B030D-6E8A-4147-A177-3AD203B41FA5}">
                      <a16:colId xmlns:a16="http://schemas.microsoft.com/office/drawing/2014/main" val="20003"/>
                    </a:ext>
                  </a:extLst>
                </a:gridCol>
                <a:gridCol w="864096">
                  <a:extLst>
                    <a:ext uri="{9D8B030D-6E8A-4147-A177-3AD203B41FA5}">
                      <a16:colId xmlns:a16="http://schemas.microsoft.com/office/drawing/2014/main" val="20004"/>
                    </a:ext>
                  </a:extLst>
                </a:gridCol>
                <a:gridCol w="755575">
                  <a:extLst>
                    <a:ext uri="{9D8B030D-6E8A-4147-A177-3AD203B41FA5}">
                      <a16:colId xmlns:a16="http://schemas.microsoft.com/office/drawing/2014/main" val="20005"/>
                    </a:ext>
                  </a:extLst>
                </a:gridCol>
              </a:tblGrid>
              <a:tr h="167617">
                <a:tc rowSpan="2">
                  <a:txBody>
                    <a:bodyPr/>
                    <a:lstStyle/>
                    <a:p>
                      <a:pPr>
                        <a:lnSpc>
                          <a:spcPct val="115000"/>
                        </a:lnSpc>
                        <a:spcAft>
                          <a:spcPts val="0"/>
                        </a:spcAft>
                      </a:pPr>
                      <a:r>
                        <a:rPr lang="tr-TR" sz="1100">
                          <a:latin typeface="Times New Roman"/>
                          <a:ea typeface="Calibri"/>
                          <a:cs typeface="Times New Roman"/>
                        </a:rPr>
                        <a:t>Kanun No</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tr-TR" sz="1100">
                          <a:latin typeface="Times New Roman"/>
                          <a:ea typeface="Calibri"/>
                          <a:cs typeface="Times New Roman"/>
                        </a:rPr>
                        <a:t>Bent</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tr-TR" sz="1100">
                          <a:latin typeface="Times New Roman"/>
                          <a:ea typeface="Calibri"/>
                          <a:cs typeface="Times New Roman"/>
                        </a:rPr>
                        <a:t>Alt Bent</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tr-TR" sz="1100">
                          <a:latin typeface="Times New Roman"/>
                          <a:ea typeface="Calibri"/>
                          <a:cs typeface="Times New Roman"/>
                        </a:rPr>
                        <a:t>Açıklama </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R="201930" algn="ctr">
                        <a:lnSpc>
                          <a:spcPct val="115000"/>
                        </a:lnSpc>
                        <a:spcAft>
                          <a:spcPts val="0"/>
                        </a:spcAft>
                      </a:pPr>
                      <a:r>
                        <a:rPr lang="tr-TR" sz="1100">
                          <a:latin typeface="Times New Roman"/>
                          <a:ea typeface="Calibri"/>
                          <a:cs typeface="Times New Roman"/>
                        </a:rPr>
                        <a:t>İlave</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10000"/>
                  </a:ext>
                </a:extLst>
              </a:tr>
              <a:tr h="493696">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1100">
                          <a:latin typeface="Times New Roman"/>
                          <a:ea typeface="Calibri"/>
                          <a:cs typeface="Times New Roman"/>
                        </a:rPr>
                        <a:t>Kademe</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Times New Roman"/>
                          <a:ea typeface="Calibri"/>
                          <a:cs typeface="Times New Roman"/>
                        </a:rPr>
                        <a:t>Derece</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7617">
                <a:tc rowSpan="2">
                  <a:txBody>
                    <a:bodyPr/>
                    <a:lstStyle/>
                    <a:p>
                      <a:pPr>
                        <a:lnSpc>
                          <a:spcPct val="115000"/>
                        </a:lnSpc>
                        <a:spcAft>
                          <a:spcPts val="0"/>
                        </a:spcAft>
                      </a:pPr>
                      <a:r>
                        <a:rPr lang="tr-TR" sz="1100">
                          <a:latin typeface="Times New Roman"/>
                          <a:ea typeface="Calibri"/>
                          <a:cs typeface="Times New Roman"/>
                        </a:rPr>
                        <a:t>36</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tr-TR" sz="1100">
                          <a:latin typeface="Times New Roman"/>
                          <a:ea typeface="Calibri"/>
                          <a:cs typeface="Times New Roman"/>
                        </a:rPr>
                        <a:t>A</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tr-TR" sz="1100">
                          <a:latin typeface="Times New Roman"/>
                          <a:ea typeface="Calibri"/>
                          <a:cs typeface="Times New Roman"/>
                        </a:rPr>
                        <a:t>1</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Times New Roman"/>
                          <a:ea typeface="Calibri"/>
                          <a:cs typeface="Times New Roman"/>
                        </a:rPr>
                        <a:t>Avukatlık stajını açıkta iken yapanlara </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Times New Roman"/>
                          <a:ea typeface="Calibri"/>
                          <a:cs typeface="Times New Roman"/>
                        </a:rPr>
                        <a:t>2</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10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67617">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r>
                        <a:rPr lang="tr-TR" sz="1100">
                          <a:latin typeface="Times New Roman"/>
                          <a:ea typeface="Calibri"/>
                          <a:cs typeface="Times New Roman"/>
                        </a:rPr>
                        <a:t>Avukatlık stajını memuriyette iken yapanlara</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Times New Roman"/>
                          <a:ea typeface="Calibri"/>
                          <a:cs typeface="Times New Roman"/>
                        </a:rPr>
                        <a:t>1</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10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43792">
                <a:tc>
                  <a:txBody>
                    <a:bodyPr/>
                    <a:lstStyle/>
                    <a:p>
                      <a:pPr>
                        <a:lnSpc>
                          <a:spcPct val="115000"/>
                        </a:lnSpc>
                        <a:spcAft>
                          <a:spcPts val="0"/>
                        </a:spcAft>
                      </a:pPr>
                      <a:endParaRPr lang="tr-TR" sz="1100" dirty="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10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Times New Roman"/>
                          <a:ea typeface="Calibri"/>
                          <a:cs typeface="Times New Roman"/>
                        </a:rPr>
                        <a:t>2</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100" dirty="0">
                          <a:latin typeface="Times New Roman"/>
                          <a:ea typeface="Calibri"/>
                          <a:cs typeface="Times New Roman"/>
                        </a:rPr>
                        <a:t>Dört yıl süreli yüksek öğrenimi bitirenlerden yüksek mühendis, mühendis, yüksek mimar, mimar sıfatını almış olanlar ile bunlardan öğretmenlik hizmetinde çalışanlar, Erkek Teknik Yüksek Öğretmen Okulu, Erkek Teknik Öğretmen Okulu ve Devlet Tatbiki Güzel Sanatlar Yüksek Okulu mezunları, İstanbul Devlet Güzel Sanatlar Akademisi ile uygulamalı Endüstri Sanatları Yüksek Okulu mezunları, Teknik Eğitim Fakültesi (Yüksek Teknik Öğretmen Okulu ve Güzel Sanatlar Fakültesi, İstanbul Devlet Tatbiki Güzel Sanatlar Yüksek Okulu) mezunları, öğrenimlerine göre </a:t>
                      </a:r>
                      <a:r>
                        <a:rPr lang="tr-TR" sz="1100" dirty="0" err="1">
                          <a:latin typeface="Times New Roman"/>
                          <a:ea typeface="Calibri"/>
                          <a:cs typeface="Times New Roman"/>
                        </a:rPr>
                        <a:t>tesbit</a:t>
                      </a:r>
                      <a:r>
                        <a:rPr lang="tr-TR" sz="1100" dirty="0">
                          <a:latin typeface="Times New Roman"/>
                          <a:ea typeface="Calibri"/>
                          <a:cs typeface="Times New Roman"/>
                        </a:rPr>
                        <a:t> edilen giriş derece ve kademelerine</a:t>
                      </a:r>
                      <a:endParaRPr lang="tr-TR" sz="1100" dirty="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10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100" dirty="0">
                        <a:latin typeface="Times New Roman"/>
                        <a:ea typeface="Calibri"/>
                        <a:cs typeface="Times New Roman"/>
                      </a:endParaRPr>
                    </a:p>
                    <a:p>
                      <a:pPr>
                        <a:lnSpc>
                          <a:spcPct val="115000"/>
                        </a:lnSpc>
                        <a:spcAft>
                          <a:spcPts val="0"/>
                        </a:spcAft>
                      </a:pPr>
                      <a:r>
                        <a:rPr lang="tr-TR" sz="1100" dirty="0">
                          <a:latin typeface="Times New Roman"/>
                          <a:ea typeface="Calibri"/>
                          <a:cs typeface="Times New Roman"/>
                        </a:rPr>
                        <a:t>1</a:t>
                      </a:r>
                      <a:endParaRPr lang="tr-TR" sz="1100" dirty="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70470">
                <a:tc>
                  <a:txBody>
                    <a:bodyPr/>
                    <a:lstStyle/>
                    <a:p>
                      <a:pPr>
                        <a:lnSpc>
                          <a:spcPct val="115000"/>
                        </a:lnSpc>
                        <a:spcAft>
                          <a:spcPts val="0"/>
                        </a:spcAft>
                      </a:pPr>
                      <a:endParaRPr lang="tr-TR" sz="1100" dirty="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10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Times New Roman"/>
                          <a:ea typeface="Calibri"/>
                          <a:cs typeface="Times New Roman"/>
                        </a:rPr>
                        <a:t>3</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100">
                          <a:latin typeface="Times New Roman"/>
                          <a:ea typeface="Calibri"/>
                          <a:cs typeface="Times New Roman"/>
                        </a:rPr>
                        <a:t> Beş yıl ve daha fazla süreli yüksek öğrenimini bitirenlerden yüksek mühendis, mühendis, yüksek mimar, mimar sıfatını almış olanlar ile bunlardan eğitim ve öğretim hizmetinde çalışanlar öğrenimlerine göre tespit edilen giriş derece ve kademelerine</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10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Times New Roman"/>
                          <a:ea typeface="Calibri"/>
                          <a:cs typeface="Times New Roman"/>
                        </a:rPr>
                        <a:t>1</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681879">
                <a:tc>
                  <a:txBody>
                    <a:bodyPr/>
                    <a:lstStyle/>
                    <a:p>
                      <a:pPr>
                        <a:lnSpc>
                          <a:spcPct val="115000"/>
                        </a:lnSpc>
                        <a:spcAft>
                          <a:spcPts val="0"/>
                        </a:spcAft>
                      </a:pPr>
                      <a:endParaRPr lang="tr-TR" sz="110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10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a:latin typeface="Times New Roman"/>
                          <a:ea typeface="Calibri"/>
                          <a:cs typeface="Times New Roman"/>
                        </a:rPr>
                        <a:t>4</a:t>
                      </a:r>
                      <a:endParaRPr lang="tr-TR" sz="110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100" dirty="0">
                          <a:latin typeface="Times New Roman"/>
                          <a:ea typeface="Calibri"/>
                          <a:cs typeface="Times New Roman"/>
                        </a:rPr>
                        <a:t>Teknik hizmetler sınıfında görev almak şartıyla jeolog, jeofizikçi, </a:t>
                      </a:r>
                      <a:r>
                        <a:rPr lang="tr-TR" sz="1100" dirty="0" err="1">
                          <a:latin typeface="Times New Roman"/>
                          <a:ea typeface="Calibri"/>
                          <a:cs typeface="Times New Roman"/>
                        </a:rPr>
                        <a:t>hidrojeolog</a:t>
                      </a:r>
                      <a:r>
                        <a:rPr lang="tr-TR" sz="1100" dirty="0">
                          <a:latin typeface="Times New Roman"/>
                          <a:ea typeface="Calibri"/>
                          <a:cs typeface="Times New Roman"/>
                        </a:rPr>
                        <a:t>, hidrolog, </a:t>
                      </a:r>
                      <a:r>
                        <a:rPr lang="tr-TR" sz="1100" dirty="0" err="1">
                          <a:latin typeface="Times New Roman"/>
                          <a:ea typeface="Calibri"/>
                          <a:cs typeface="Times New Roman"/>
                        </a:rPr>
                        <a:t>jeomorflog</a:t>
                      </a:r>
                      <a:r>
                        <a:rPr lang="tr-TR" sz="1100" dirty="0">
                          <a:latin typeface="Times New Roman"/>
                          <a:ea typeface="Calibri"/>
                          <a:cs typeface="Times New Roman"/>
                        </a:rPr>
                        <a:t>, kimyager, fizikçi, matematikçi, istatistikçi, yöneylemci (harekat araştırmacısı), matematiksel iktisatçı (Ekonometrici), Erkek Teknik Öğretmen Okulu mezunları, fen memurları, teknikerler ve yüksek teknikerler,tütün ve müskirat eksperleri, tarım alet ve makineleri Uzmanlık Yüksek Okulu mezunları ile benzeri fen bilimleri ve teknik bilimler lisansiyerleri, Mimarlık ve Mühendislik Fakültesi veya bölümlerinden mezun olan şehir plancısı, yüksek şehir plancısı, yüksek bölge plancısı. Gazi Üniversitesi Mesleki Eğitim Fakültesi Teknoloji Bölümü İş ve Teknik Anabilim Dalı mezunları, Ankara Üniversitesi Ziraat Fakültesi Ev Ekonomisi Yüksek Okulu mezunları üniversitelerin arkeoloji ve sanat tarihi bölümlerinin prehistorya, </a:t>
                      </a:r>
                      <a:r>
                        <a:rPr lang="tr-TR" sz="1100" dirty="0" err="1">
                          <a:latin typeface="Times New Roman"/>
                          <a:ea typeface="Calibri"/>
                          <a:cs typeface="Times New Roman"/>
                        </a:rPr>
                        <a:t>protohistorya</a:t>
                      </a:r>
                      <a:r>
                        <a:rPr lang="tr-TR" sz="1100" dirty="0">
                          <a:latin typeface="Times New Roman"/>
                          <a:ea typeface="Calibri"/>
                          <a:cs typeface="Times New Roman"/>
                        </a:rPr>
                        <a:t> ve </a:t>
                      </a:r>
                      <a:r>
                        <a:rPr lang="tr-TR" sz="1100" dirty="0" err="1">
                          <a:latin typeface="Times New Roman"/>
                          <a:ea typeface="Calibri"/>
                          <a:cs typeface="Times New Roman"/>
                        </a:rPr>
                        <a:t>önasya</a:t>
                      </a:r>
                      <a:r>
                        <a:rPr lang="tr-TR" sz="1100" dirty="0">
                          <a:latin typeface="Times New Roman"/>
                          <a:ea typeface="Calibri"/>
                          <a:cs typeface="Times New Roman"/>
                        </a:rPr>
                        <a:t> arkeolojisi, klasik arkeoloji anabilim dallarından mezun olanlar öğrenimlerine göre tespit edilen giriş derece ve kademelerine</a:t>
                      </a:r>
                      <a:endParaRPr lang="tr-TR" sz="1100" dirty="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100" dirty="0">
                        <a:latin typeface="Times New Roman"/>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100" dirty="0">
                          <a:latin typeface="Times New Roman"/>
                          <a:ea typeface="Calibri"/>
                          <a:cs typeface="Times New Roman"/>
                        </a:rPr>
                        <a:t>1</a:t>
                      </a:r>
                      <a:endParaRPr lang="tr-TR" sz="1100" dirty="0">
                        <a:latin typeface="Calibri"/>
                        <a:ea typeface="Calibri"/>
                        <a:cs typeface="Times New Roman"/>
                      </a:endParaRPr>
                    </a:p>
                  </a:txBody>
                  <a:tcPr marL="31750" marR="317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655903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2495601" y="332657"/>
          <a:ext cx="7776863" cy="6231037"/>
        </p:xfrm>
        <a:graphic>
          <a:graphicData uri="http://schemas.openxmlformats.org/drawingml/2006/table">
            <a:tbl>
              <a:tblPr/>
              <a:tblGrid>
                <a:gridCol w="906041">
                  <a:extLst>
                    <a:ext uri="{9D8B030D-6E8A-4147-A177-3AD203B41FA5}">
                      <a16:colId xmlns:a16="http://schemas.microsoft.com/office/drawing/2014/main" val="20000"/>
                    </a:ext>
                  </a:extLst>
                </a:gridCol>
                <a:gridCol w="679532">
                  <a:extLst>
                    <a:ext uri="{9D8B030D-6E8A-4147-A177-3AD203B41FA5}">
                      <a16:colId xmlns:a16="http://schemas.microsoft.com/office/drawing/2014/main" val="20001"/>
                    </a:ext>
                  </a:extLst>
                </a:gridCol>
                <a:gridCol w="679532">
                  <a:extLst>
                    <a:ext uri="{9D8B030D-6E8A-4147-A177-3AD203B41FA5}">
                      <a16:colId xmlns:a16="http://schemas.microsoft.com/office/drawing/2014/main" val="20002"/>
                    </a:ext>
                  </a:extLst>
                </a:gridCol>
                <a:gridCol w="4693420">
                  <a:extLst>
                    <a:ext uri="{9D8B030D-6E8A-4147-A177-3AD203B41FA5}">
                      <a16:colId xmlns:a16="http://schemas.microsoft.com/office/drawing/2014/main" val="20003"/>
                    </a:ext>
                  </a:extLst>
                </a:gridCol>
                <a:gridCol w="409409">
                  <a:extLst>
                    <a:ext uri="{9D8B030D-6E8A-4147-A177-3AD203B41FA5}">
                      <a16:colId xmlns:a16="http://schemas.microsoft.com/office/drawing/2014/main" val="20004"/>
                    </a:ext>
                  </a:extLst>
                </a:gridCol>
                <a:gridCol w="408929">
                  <a:extLst>
                    <a:ext uri="{9D8B030D-6E8A-4147-A177-3AD203B41FA5}">
                      <a16:colId xmlns:a16="http://schemas.microsoft.com/office/drawing/2014/main" val="20005"/>
                    </a:ext>
                  </a:extLst>
                </a:gridCol>
              </a:tblGrid>
              <a:tr h="521366">
                <a:tc rowSpan="2">
                  <a:txBody>
                    <a:bodyPr/>
                    <a:lstStyle/>
                    <a:p>
                      <a:pPr>
                        <a:lnSpc>
                          <a:spcPct val="115000"/>
                        </a:lnSpc>
                        <a:spcAft>
                          <a:spcPts val="0"/>
                        </a:spcAft>
                      </a:pPr>
                      <a:r>
                        <a:rPr lang="tr-TR" sz="1000" dirty="0">
                          <a:latin typeface="Times New Roman"/>
                          <a:ea typeface="Calibri"/>
                          <a:cs typeface="Times New Roman"/>
                        </a:rPr>
                        <a:t>36</a:t>
                      </a:r>
                      <a:endParaRPr lang="tr-TR"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tr-TR" sz="1000">
                          <a:latin typeface="Times New Roman"/>
                          <a:ea typeface="Calibri"/>
                          <a:cs typeface="Times New Roman"/>
                        </a:rPr>
                        <a:t>A</a:t>
                      </a:r>
                      <a:endParaRPr lang="tr-TR"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000">
                          <a:latin typeface="Times New Roman"/>
                          <a:ea typeface="Calibri"/>
                          <a:cs typeface="Times New Roman"/>
                        </a:rPr>
                        <a:t>5</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000">
                          <a:latin typeface="Times New Roman"/>
                          <a:ea typeface="Calibri"/>
                          <a:cs typeface="Times New Roman"/>
                        </a:rPr>
                        <a:t>Dört yıl ve daha fazla süreli yüksek öğrenim görenlerden tabip, diş tabibi, veteriner hekim, eczacı ile benzeri sağlık bilimleri lisansiyerleri (Hayvan sağlığı dahil) Biyolog unvanına sahip akademik personel giriş derece ve kademelerine</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42731">
                <a:tc vMerge="1">
                  <a:txBody>
                    <a:bodyPr/>
                    <a:lstStyle/>
                    <a:p>
                      <a:endParaRPr lang="tr-T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tr-TR" sz="1000">
                          <a:latin typeface="Times New Roman"/>
                          <a:ea typeface="Calibri"/>
                          <a:cs typeface="Times New Roman"/>
                        </a:rPr>
                        <a:t>6</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000">
                          <a:latin typeface="Times New Roman"/>
                          <a:ea typeface="Calibri"/>
                          <a:cs typeface="Times New Roman"/>
                        </a:rPr>
                        <a:t> a) Lise ve dengi okul mezunu olup, özel kanunları gereğince sınava tabi tutularak orta dereceli okul öğretmenliği ehliyetini alanlar ve eğitim müfettişliği unvanını kazananlar, mesleki ve teknik öğretim okulları meslek, atelye veya kurs öğretmenliğinde görevlendirilenler ile özel kanunlarına ya da özel kanunların verdiği izne dayanılarak orta dereceli okul öğretmenliğine atananlar </a:t>
                      </a:r>
                      <a:r>
                        <a:rPr lang="tr-TR" sz="1000" b="1">
                          <a:latin typeface="Times New Roman"/>
                          <a:ea typeface="Calibri"/>
                          <a:cs typeface="Times New Roman"/>
                        </a:rPr>
                        <a:t>11 inci derecenin birinci kademesinden hizmete alınırlar</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95844">
                <a:tc>
                  <a:txBody>
                    <a:bodyPr/>
                    <a:lstStyle/>
                    <a:p>
                      <a:pPr>
                        <a:lnSpc>
                          <a:spcPct val="115000"/>
                        </a:lnSpc>
                        <a:spcAft>
                          <a:spcPts val="0"/>
                        </a:spcAft>
                      </a:pPr>
                      <a:endParaRPr lang="tr-TR" sz="1100" dirty="0">
                        <a:latin typeface="Calibri"/>
                        <a:ea typeface="Calibri"/>
                        <a:cs typeface="Times New Roman"/>
                      </a:endParaRPr>
                    </a:p>
                  </a:txBody>
                  <a:tcPr marL="68580" marR="68580" marT="0" marB="0">
                    <a:lnT w="12700" cap="flat" cmpd="sng" algn="ctr">
                      <a:solidFill>
                        <a:srgbClr val="000000"/>
                      </a:solidFill>
                      <a:prstDash val="solid"/>
                      <a:round/>
                      <a:headEnd type="none" w="med" len="med"/>
                      <a:tailEnd type="none" w="med" len="med"/>
                    </a:lnT>
                  </a:tcPr>
                </a:tc>
                <a:tc>
                  <a:txBody>
                    <a:bodyPr/>
                    <a:lstStyle/>
                    <a:p>
                      <a:pPr>
                        <a:lnSpc>
                          <a:spcPct val="115000"/>
                        </a:lnSpc>
                        <a:spcAft>
                          <a:spcPts val="0"/>
                        </a:spcAft>
                      </a:pPr>
                      <a:endParaRPr lang="tr-TR" sz="1100" dirty="0">
                        <a:latin typeface="Calibri"/>
                        <a:ea typeface="Calibri"/>
                        <a:cs typeface="Times New Roman"/>
                      </a:endParaRPr>
                    </a:p>
                  </a:txBody>
                  <a:tcPr marL="68580" marR="68580" marT="0" marB="0">
                    <a:lnT w="12700" cap="flat" cmpd="sng" algn="ctr">
                      <a:solidFill>
                        <a:srgbClr val="000000"/>
                      </a:solidFill>
                      <a:prstDash val="solid"/>
                      <a:round/>
                      <a:headEnd type="none" w="med" len="med"/>
                      <a:tailEnd type="none" w="med" len="med"/>
                    </a:lnT>
                  </a:tcPr>
                </a:tc>
                <a:tc vMerge="1">
                  <a:txBody>
                    <a:bodyPr/>
                    <a:lstStyle/>
                    <a:p>
                      <a:endParaRPr lang="tr-TR"/>
                    </a:p>
                  </a:txBody>
                  <a:tcPr/>
                </a:tc>
                <a:tc>
                  <a:txBody>
                    <a:bodyPr/>
                    <a:lstStyle/>
                    <a:p>
                      <a:pPr algn="just">
                        <a:lnSpc>
                          <a:spcPct val="115000"/>
                        </a:lnSpc>
                        <a:spcAft>
                          <a:spcPts val="0"/>
                        </a:spcAft>
                      </a:pPr>
                      <a:r>
                        <a:rPr lang="tr-TR" sz="1000">
                          <a:latin typeface="Times New Roman"/>
                          <a:ea typeface="Calibri"/>
                          <a:cs typeface="Times New Roman"/>
                        </a:rPr>
                        <a:t>b) Ortaokul ve dengi, lise ve dengi okulların, normal öğrenim süresinden fazla olması halinde, başarılı her öğrenim yılı için bir kademe ilerlemesi uygulanır. Bunlardan teknik öğretim okulları mezunlarına, meslekleri ile ilgili görevlerde çalışmaları halinde ayrıca </a:t>
                      </a:r>
                      <a:r>
                        <a:rPr lang="tr-TR" sz="1000" b="1">
                          <a:latin typeface="Times New Roman"/>
                          <a:ea typeface="Calibri"/>
                          <a:cs typeface="Times New Roman"/>
                        </a:rPr>
                        <a:t>bir kademe ilerlemesi daha verilir.</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95844">
                <a:tc rowSpan="2">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endParaRPr lang="tr-TR" sz="1000" dirty="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tr-TR" sz="1000">
                          <a:latin typeface="Times New Roman"/>
                          <a:ea typeface="Calibri"/>
                          <a:cs typeface="Times New Roman"/>
                        </a:rPr>
                        <a:t>7</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000">
                          <a:latin typeface="Times New Roman"/>
                          <a:ea typeface="Calibri"/>
                          <a:cs typeface="Times New Roman"/>
                        </a:rPr>
                        <a:t>a) Kurumlarınca açılan ve bir kısım görevlere atanmada kanuni nitelik olarak şart koşulan kursları, memurluğa girmeden önce başarı ile bitirenler hakkında bu meslekleri ile ilgili görevlerde çalışmış olmak ve 3 kademeyi geçmemek şartıyla, </a:t>
                      </a:r>
                      <a:r>
                        <a:rPr lang="tr-TR" sz="1000" b="1">
                          <a:latin typeface="Times New Roman"/>
                          <a:ea typeface="Calibri"/>
                          <a:cs typeface="Times New Roman"/>
                        </a:rPr>
                        <a:t>bu kurslarda geçirdikleri başarılı sürelerin her yılı için</a:t>
                      </a:r>
                      <a:r>
                        <a:rPr lang="tr-TR" sz="1000">
                          <a:latin typeface="Times New Roman"/>
                          <a:ea typeface="Calibri"/>
                          <a:cs typeface="Times New Roman"/>
                        </a:rPr>
                        <a:t> </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94656">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just">
                        <a:lnSpc>
                          <a:spcPct val="115000"/>
                        </a:lnSpc>
                        <a:spcAft>
                          <a:spcPts val="0"/>
                        </a:spcAft>
                      </a:pPr>
                      <a:r>
                        <a:rPr lang="tr-TR" sz="1000">
                          <a:latin typeface="Times New Roman"/>
                          <a:ea typeface="Calibri"/>
                          <a:cs typeface="Times New Roman"/>
                        </a:rPr>
                        <a:t>b) Diyanet İşleri Başkanlığı kuruluşunda halen görevli bulunanlarla yeniden göreve atanacaklardan hafız oldukları Diyanet İşleri Başkanlığınca tespit edilecek bir yönetmelik uyarınca belirlenenlere bir derece yükselmesi verilir. (Lisans üstü eğitim sebebiyle verilen derece ve kademe ilerlemesi bu fıkra gereğince verilen derece ilerlemesiyle birlikte uygulanamaz.)</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47577">
                <a:tc rowSpan="5">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5">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5">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8</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342900" lvl="0" indent="-342900" algn="just">
                        <a:spcAft>
                          <a:spcPts val="0"/>
                        </a:spcAft>
                        <a:buFont typeface="+mj-lt"/>
                        <a:buAutoNum type="alphaLcParenR"/>
                      </a:pPr>
                      <a:r>
                        <a:rPr lang="tr-TR" sz="1000">
                          <a:latin typeface="Times New Roman"/>
                          <a:ea typeface="Arial"/>
                        </a:rPr>
                        <a:t>Emniyet hizmetleri sınıfına girenlerden: </a:t>
                      </a:r>
                      <a:endParaRPr lang="tr-TR" sz="1000">
                        <a:latin typeface="Arial"/>
                        <a:ea typeface="Arial"/>
                      </a:endParaRPr>
                    </a:p>
                    <a:p>
                      <a:pPr marL="228600" algn="just">
                        <a:lnSpc>
                          <a:spcPct val="115000"/>
                        </a:lnSpc>
                        <a:spcAft>
                          <a:spcPts val="0"/>
                        </a:spcAft>
                      </a:pPr>
                      <a:r>
                        <a:rPr lang="tr-TR" sz="1000">
                          <a:latin typeface="Times New Roman"/>
                          <a:ea typeface="Calibri"/>
                          <a:cs typeface="Times New Roman"/>
                        </a:rPr>
                        <a:t>             İlkokul, ortaokul ve dengi okulları bitirenler; </a:t>
                      </a:r>
                      <a:endParaRPr lang="tr-TR" sz="1000">
                        <a:latin typeface="Calibri"/>
                        <a:ea typeface="Calibri"/>
                        <a:cs typeface="Times New Roman"/>
                      </a:endParaRPr>
                    </a:p>
                    <a:p>
                      <a:pPr marL="228600" algn="just">
                        <a:lnSpc>
                          <a:spcPct val="115000"/>
                        </a:lnSpc>
                        <a:spcAft>
                          <a:spcPts val="0"/>
                        </a:spcAft>
                      </a:pPr>
                      <a:r>
                        <a:rPr lang="tr-TR" sz="1000">
                          <a:latin typeface="Times New Roman"/>
                          <a:ea typeface="Calibri"/>
                          <a:cs typeface="Times New Roman"/>
                        </a:rPr>
                        <a:t> İlkokul ve ortaokulu bitirenlerin giriş derecelerine iki derece,</a:t>
                      </a:r>
                      <a:endParaRPr lang="tr-TR" sz="1000">
                        <a:latin typeface="Calibri"/>
                        <a:ea typeface="Calibri"/>
                        <a:cs typeface="Times New Roman"/>
                      </a:endParaRPr>
                    </a:p>
                    <a:p>
                      <a:pPr marL="228600" algn="just">
                        <a:lnSpc>
                          <a:spcPct val="115000"/>
                        </a:lnSpc>
                        <a:spcAft>
                          <a:spcPts val="0"/>
                        </a:spcAft>
                      </a:pPr>
                      <a:r>
                        <a:rPr lang="tr-TR" sz="1000">
                          <a:latin typeface="Times New Roman"/>
                          <a:ea typeface="Calibri"/>
                          <a:cs typeface="Times New Roman"/>
                        </a:rPr>
                        <a:t> Lise ve dengi okulları bitirenler, liseyi bitirenler için tespit edilen giriş derece ve   kademesine bir derece bir kademe, </a:t>
                      </a:r>
                      <a:endParaRPr lang="tr-TR" sz="1000">
                        <a:latin typeface="Calibri"/>
                        <a:ea typeface="Calibri"/>
                        <a:cs typeface="Times New Roman"/>
                      </a:endParaRPr>
                    </a:p>
                    <a:p>
                      <a:pPr marL="228600" algn="just">
                        <a:lnSpc>
                          <a:spcPct val="115000"/>
                        </a:lnSpc>
                        <a:spcAft>
                          <a:spcPts val="0"/>
                        </a:spcAft>
                      </a:pPr>
                      <a:r>
                        <a:rPr lang="tr-TR" sz="1000">
                          <a:latin typeface="Times New Roman"/>
                          <a:ea typeface="Calibri"/>
                          <a:cs typeface="Times New Roman"/>
                        </a:rPr>
                        <a:t> Yüksek öğrenimi bitirenler aynı yüksek öğrenimi bitirenler için tespit edilen giriş derece ve kademesine bir derece.</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2</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47577">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04361">
                <a:tc vMerge="1">
                  <a:txBody>
                    <a:bodyPr/>
                    <a:lstStyle/>
                    <a:p>
                      <a:endParaRPr lang="tr-TR"/>
                    </a:p>
                  </a:txBody>
                  <a:tcPr/>
                </a:tc>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521366">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just">
                        <a:lnSpc>
                          <a:spcPct val="115000"/>
                        </a:lnSpc>
                        <a:spcAft>
                          <a:spcPts val="0"/>
                        </a:spcAft>
                      </a:pPr>
                      <a:r>
                        <a:rPr lang="tr-TR" sz="1000">
                          <a:latin typeface="Times New Roman"/>
                          <a:ea typeface="Calibri"/>
                          <a:cs typeface="Times New Roman"/>
                        </a:rPr>
                        <a:t>b) Genel İdare Hizmetleri sınıfına girenlerden Orman Muhafaza Memuru ve Başmemuru ile Gümrük muhafaza memur ve amirlerine ilkokul ve ortaokul ve lise öğrenimleri için bu kanunda tespit edilen giriş derece ve kademelerine </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21366">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just">
                        <a:lnSpc>
                          <a:spcPct val="115000"/>
                        </a:lnSpc>
                        <a:spcAft>
                          <a:spcPts val="0"/>
                        </a:spcAft>
                      </a:pPr>
                      <a:r>
                        <a:rPr lang="tr-TR" sz="1000">
                          <a:latin typeface="Times New Roman"/>
                          <a:ea typeface="Calibri"/>
                          <a:cs typeface="Times New Roman"/>
                        </a:rPr>
                        <a:t>c) Mesleki öğrenim veya kurs görmek ve özel yarışma sınavını başarmak suretiyle atanacak Cumhuriyet Senatosu ve Millet Meclisi Tutanak Müdürlüğü stenograflarına öğrenim giriş derece ve kademelerine .</a:t>
                      </a:r>
                      <a:endParaRPr lang="tr-TR" sz="100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p>
                      <a:pPr>
                        <a:lnSpc>
                          <a:spcPct val="115000"/>
                        </a:lnSpc>
                        <a:spcAft>
                          <a:spcPts val="0"/>
                        </a:spcAft>
                      </a:pPr>
                      <a:r>
                        <a:rPr lang="tr-TR" sz="1000" dirty="0">
                          <a:latin typeface="Times New Roman"/>
                          <a:ea typeface="Calibri"/>
                          <a:cs typeface="Times New Roman"/>
                        </a:rPr>
                        <a:t>1</a:t>
                      </a:r>
                      <a:endParaRPr lang="tr-TR" sz="1000" dirty="0">
                        <a:latin typeface="Calibri"/>
                        <a:ea typeface="Calibri"/>
                        <a:cs typeface="Times New Roman"/>
                      </a:endParaRPr>
                    </a:p>
                  </a:txBody>
                  <a:tcPr marL="27013" marR="2701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5584965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o"/>
          <p:cNvGraphicFramePr>
            <a:graphicFrameLocks noGrp="1"/>
          </p:cNvGraphicFramePr>
          <p:nvPr/>
        </p:nvGraphicFramePr>
        <p:xfrm>
          <a:off x="2063553" y="548680"/>
          <a:ext cx="8424937" cy="5976665"/>
        </p:xfrm>
        <a:graphic>
          <a:graphicData uri="http://schemas.openxmlformats.org/drawingml/2006/table">
            <a:tbl>
              <a:tblPr/>
              <a:tblGrid>
                <a:gridCol w="792088">
                  <a:extLst>
                    <a:ext uri="{9D8B030D-6E8A-4147-A177-3AD203B41FA5}">
                      <a16:colId xmlns:a16="http://schemas.microsoft.com/office/drawing/2014/main" val="20000"/>
                    </a:ext>
                  </a:extLst>
                </a:gridCol>
                <a:gridCol w="720080">
                  <a:extLst>
                    <a:ext uri="{9D8B030D-6E8A-4147-A177-3AD203B41FA5}">
                      <a16:colId xmlns:a16="http://schemas.microsoft.com/office/drawing/2014/main" val="20001"/>
                    </a:ext>
                  </a:extLst>
                </a:gridCol>
                <a:gridCol w="792088">
                  <a:extLst>
                    <a:ext uri="{9D8B030D-6E8A-4147-A177-3AD203B41FA5}">
                      <a16:colId xmlns:a16="http://schemas.microsoft.com/office/drawing/2014/main" val="20002"/>
                    </a:ext>
                  </a:extLst>
                </a:gridCol>
                <a:gridCol w="5234144">
                  <a:extLst>
                    <a:ext uri="{9D8B030D-6E8A-4147-A177-3AD203B41FA5}">
                      <a16:colId xmlns:a16="http://schemas.microsoft.com/office/drawing/2014/main" val="20003"/>
                    </a:ext>
                  </a:extLst>
                </a:gridCol>
                <a:gridCol w="443529">
                  <a:extLst>
                    <a:ext uri="{9D8B030D-6E8A-4147-A177-3AD203B41FA5}">
                      <a16:colId xmlns:a16="http://schemas.microsoft.com/office/drawing/2014/main" val="20004"/>
                    </a:ext>
                  </a:extLst>
                </a:gridCol>
                <a:gridCol w="443008">
                  <a:extLst>
                    <a:ext uri="{9D8B030D-6E8A-4147-A177-3AD203B41FA5}">
                      <a16:colId xmlns:a16="http://schemas.microsoft.com/office/drawing/2014/main" val="20005"/>
                    </a:ext>
                  </a:extLst>
                </a:gridCol>
              </a:tblGrid>
              <a:tr h="1304000">
                <a:tc rowSpan="2">
                  <a:txBody>
                    <a:bodyPr/>
                    <a:lstStyle/>
                    <a:p>
                      <a:pPr>
                        <a:lnSpc>
                          <a:spcPct val="115000"/>
                        </a:lnSpc>
                        <a:spcAft>
                          <a:spcPts val="0"/>
                        </a:spcAft>
                      </a:pPr>
                      <a:r>
                        <a:rPr lang="tr-TR" sz="1000" dirty="0">
                          <a:latin typeface="Times New Roman"/>
                          <a:ea typeface="Calibri"/>
                          <a:cs typeface="Times New Roman"/>
                        </a:rPr>
                        <a:t>36</a:t>
                      </a:r>
                      <a:endParaRPr lang="tr-TR"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tr-TR" sz="1000" dirty="0">
                          <a:latin typeface="Times New Roman"/>
                          <a:ea typeface="Calibri"/>
                          <a:cs typeface="Times New Roman"/>
                        </a:rPr>
                        <a:t>A</a:t>
                      </a:r>
                      <a:endParaRPr lang="tr-TR"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p>
                      <a:pPr>
                        <a:lnSpc>
                          <a:spcPct val="115000"/>
                        </a:lnSpc>
                        <a:spcAft>
                          <a:spcPts val="0"/>
                        </a:spcAft>
                      </a:pPr>
                      <a:r>
                        <a:rPr lang="tr-TR" sz="1000" dirty="0">
                          <a:latin typeface="Times New Roman"/>
                          <a:ea typeface="Calibri"/>
                          <a:cs typeface="Times New Roman"/>
                        </a:rPr>
                        <a:t>9</a:t>
                      </a:r>
                      <a:endParaRPr lang="tr-TR" sz="1000" dirty="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000" dirty="0">
                          <a:latin typeface="Times New Roman"/>
                          <a:ea typeface="Calibri"/>
                          <a:cs typeface="Times New Roman"/>
                        </a:rPr>
                        <a:t> Memurluğa girmeden önce veya memuriyetleri sırasında yüksek öğrenim üstü </a:t>
                      </a:r>
                      <a:r>
                        <a:rPr lang="tr-TR" sz="1000" dirty="0" err="1">
                          <a:latin typeface="Times New Roman"/>
                          <a:ea typeface="Calibri"/>
                          <a:cs typeface="Times New Roman"/>
                        </a:rPr>
                        <a:t>master</a:t>
                      </a:r>
                      <a:r>
                        <a:rPr lang="tr-TR" sz="1000" dirty="0">
                          <a:latin typeface="Times New Roman"/>
                          <a:ea typeface="Calibri"/>
                          <a:cs typeface="Times New Roman"/>
                        </a:rPr>
                        <a:t> derecesi almış olanlarla yüksek öğrenim kurumlarında en az bir yıl ilave öğrenim yaparak lisans üstü ihtisas sertifikası alanlara bir kademe ilerlemesi, tıpta uzmanlık belgesi alanlara, meslekleri ile ilgili öğrenim dallarında doktora yapanlara bir derece yükselmesi uygulanır. </a:t>
                      </a:r>
                      <a:endParaRPr lang="tr-TR" sz="1000" dirty="0">
                        <a:latin typeface="Calibri"/>
                        <a:ea typeface="Calibri"/>
                        <a:cs typeface="Times New Roman"/>
                      </a:endParaRPr>
                    </a:p>
                    <a:p>
                      <a:pPr algn="just">
                        <a:lnSpc>
                          <a:spcPct val="115000"/>
                        </a:lnSpc>
                        <a:spcAft>
                          <a:spcPts val="0"/>
                        </a:spcAft>
                      </a:pPr>
                      <a:r>
                        <a:rPr lang="tr-TR" sz="1000" dirty="0" err="1">
                          <a:latin typeface="Times New Roman"/>
                          <a:ea typeface="Calibri"/>
                          <a:cs typeface="Times New Roman"/>
                        </a:rPr>
                        <a:t>Master</a:t>
                      </a:r>
                      <a:r>
                        <a:rPr lang="tr-TR" sz="1000" dirty="0">
                          <a:latin typeface="Times New Roman"/>
                          <a:ea typeface="Calibri"/>
                          <a:cs typeface="Times New Roman"/>
                        </a:rPr>
                        <a:t> derecesini alıp bir kademe ilerlemesinden yararlanan memura, </a:t>
                      </a:r>
                      <a:r>
                        <a:rPr lang="tr-TR" sz="1000" b="1" dirty="0">
                          <a:latin typeface="Times New Roman"/>
                          <a:ea typeface="Calibri"/>
                          <a:cs typeface="Times New Roman"/>
                        </a:rPr>
                        <a:t>mesleği ile ilgili öğrenim dalında doktora yaptığı takdirde iki kademe ilerlemesi uygulanır.</a:t>
                      </a:r>
                      <a:endParaRPr lang="tr-TR" sz="1000" dirty="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p>
                      <a:pPr>
                        <a:lnSpc>
                          <a:spcPct val="115000"/>
                        </a:lnSpc>
                        <a:spcAft>
                          <a:spcPts val="0"/>
                        </a:spcAft>
                      </a:pPr>
                      <a:r>
                        <a:rPr lang="tr-TR" sz="1000" dirty="0">
                          <a:latin typeface="Times New Roman"/>
                          <a:ea typeface="Calibri"/>
                          <a:cs typeface="Times New Roman"/>
                        </a:rPr>
                        <a:t>1</a:t>
                      </a:r>
                      <a:endParaRPr lang="tr-TR" sz="1000" dirty="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34667">
                <a:tc vMerge="1">
                  <a:txBody>
                    <a:bodyPr/>
                    <a:lstStyle/>
                    <a:p>
                      <a:endParaRPr lang="tr-T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tr-T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000">
                          <a:latin typeface="Times New Roman"/>
                          <a:ea typeface="Calibri"/>
                          <a:cs typeface="Times New Roman"/>
                        </a:rPr>
                        <a:t>10</a:t>
                      </a:r>
                      <a:endParaRPr lang="tr-TR" sz="100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000">
                          <a:latin typeface="Times New Roman"/>
                          <a:ea typeface="Calibri"/>
                          <a:cs typeface="Times New Roman"/>
                        </a:rPr>
                        <a:t>Doktora üstü üniversite doçentliği unvanını üniversitede görevli iken kazananlara bir derece, diğer memuriyetlerde iken bu unvanı kazananlara iki kademe ilerlemesi uygulanır.</a:t>
                      </a:r>
                      <a:endParaRPr lang="tr-TR" sz="100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2</a:t>
                      </a:r>
                      <a:endParaRPr lang="tr-TR" sz="100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51999">
                <a:tc>
                  <a:txBody>
                    <a:bodyPr/>
                    <a:lstStyle/>
                    <a:p>
                      <a:pPr>
                        <a:lnSpc>
                          <a:spcPct val="115000"/>
                        </a:lnSpc>
                        <a:spcAft>
                          <a:spcPts val="0"/>
                        </a:spcAft>
                      </a:pPr>
                      <a:endParaRPr lang="tr-TR" sz="100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000" dirty="0">
                          <a:latin typeface="Times New Roman"/>
                          <a:ea typeface="Calibri"/>
                          <a:cs typeface="Times New Roman"/>
                        </a:rPr>
                        <a:t>11</a:t>
                      </a:r>
                      <a:endParaRPr lang="tr-TR" sz="1000" dirty="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000">
                          <a:latin typeface="Times New Roman"/>
                          <a:ea typeface="Calibri"/>
                          <a:cs typeface="Times New Roman"/>
                        </a:rPr>
                        <a:t>Mesleğe özel yarışma sınavına tabi tutulmak suretiyle alınan; Başbakanlık, Bakanlık, Müsteşarlık ve bağımsız genel müdürlükler müfettiş yardımcıları ile bağlı müfettiş yardımcıları ve…</a:t>
                      </a:r>
                      <a:endParaRPr lang="tr-TR" sz="1000">
                        <a:latin typeface="Calibri"/>
                        <a:ea typeface="Calibri"/>
                        <a:cs typeface="Times New Roman"/>
                      </a:endParaRPr>
                    </a:p>
                    <a:p>
                      <a:pPr algn="just">
                        <a:lnSpc>
                          <a:spcPct val="115000"/>
                        </a:lnSpc>
                        <a:spcAft>
                          <a:spcPts val="0"/>
                        </a:spcAft>
                      </a:pPr>
                      <a:r>
                        <a:rPr lang="tr-TR" sz="1000">
                          <a:latin typeface="Times New Roman"/>
                          <a:ea typeface="Calibri"/>
                          <a:cs typeface="Times New Roman"/>
                        </a:rPr>
                        <a:t>bir defaya mahsus olmak üzere haklarında ayrıca</a:t>
                      </a:r>
                      <a:endParaRPr lang="tr-TR" sz="100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p>
                      <a:pPr>
                        <a:lnSpc>
                          <a:spcPct val="115000"/>
                        </a:lnSpc>
                        <a:spcAft>
                          <a:spcPts val="0"/>
                        </a:spcAft>
                      </a:pPr>
                      <a:r>
                        <a:rPr lang="tr-TR" sz="1000" dirty="0">
                          <a:latin typeface="Times New Roman"/>
                          <a:ea typeface="Calibri"/>
                          <a:cs typeface="Times New Roman"/>
                        </a:rPr>
                        <a:t>1</a:t>
                      </a:r>
                      <a:endParaRPr lang="tr-TR" sz="1000" dirty="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869333">
                <a:tc rowSpan="4">
                  <a:txBody>
                    <a:bodyPr/>
                    <a:lstStyle/>
                    <a:p>
                      <a:pPr>
                        <a:lnSpc>
                          <a:spcPct val="115000"/>
                        </a:lnSpc>
                        <a:spcAft>
                          <a:spcPts val="0"/>
                        </a:spcAft>
                      </a:pPr>
                      <a:endParaRPr lang="tr-TR" sz="1000" dirty="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nSpc>
                          <a:spcPct val="115000"/>
                        </a:lnSpc>
                        <a:spcAft>
                          <a:spcPts val="0"/>
                        </a:spcAft>
                      </a:pPr>
                      <a:endParaRPr lang="tr-TR" sz="1000" dirty="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nSpc>
                          <a:spcPct val="115000"/>
                        </a:lnSpc>
                        <a:spcAft>
                          <a:spcPts val="0"/>
                        </a:spcAft>
                      </a:pPr>
                      <a:r>
                        <a:rPr lang="tr-TR" sz="1000" dirty="0">
                          <a:latin typeface="Times New Roman"/>
                          <a:ea typeface="Calibri"/>
                          <a:cs typeface="Times New Roman"/>
                        </a:rPr>
                        <a:t>12</a:t>
                      </a:r>
                      <a:endParaRPr lang="tr-TR" sz="1000" dirty="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tr-TR" sz="1000">
                          <a:latin typeface="Times New Roman"/>
                          <a:ea typeface="Calibri"/>
                          <a:cs typeface="Times New Roman"/>
                        </a:rPr>
                        <a:t>a) Memuriyete girmeden önce veya memurlukları sırasında ortaokul ve dengi veya lise ve dengi öğrenim üzerine hizmet içi eğitim sayılmayan ve öğrenim süreleri en az aralıksız 1 veya 2 öğrenim yılı olan ve kurumlarınca açılan mesleki kursları bitirenler hakkında; 1 yıllık öğrenim için 1 kademe, 2 yıldan az olmayan öğrenim için 1 derece yükselmesi uygulanır.</a:t>
                      </a:r>
                      <a:endParaRPr lang="tr-TR" sz="100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p>
                      <a:pPr>
                        <a:lnSpc>
                          <a:spcPct val="115000"/>
                        </a:lnSpc>
                        <a:spcAft>
                          <a:spcPts val="0"/>
                        </a:spcAft>
                      </a:pPr>
                      <a:r>
                        <a:rPr lang="tr-TR" sz="1000" dirty="0">
                          <a:latin typeface="Times New Roman"/>
                          <a:ea typeface="Calibri"/>
                          <a:cs typeface="Times New Roman"/>
                        </a:rPr>
                        <a:t>1</a:t>
                      </a:r>
                      <a:endParaRPr lang="tr-TR" sz="1000" dirty="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51999">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just">
                        <a:lnSpc>
                          <a:spcPct val="115000"/>
                        </a:lnSpc>
                        <a:spcAft>
                          <a:spcPts val="0"/>
                        </a:spcAft>
                      </a:pPr>
                      <a:r>
                        <a:rPr lang="tr-TR" sz="1000">
                          <a:latin typeface="Times New Roman"/>
                          <a:ea typeface="Calibri"/>
                          <a:cs typeface="Times New Roman"/>
                        </a:rPr>
                        <a:t>b) Lise ve dengi okulları bitirdikten sonra memurlukları sırasında Milli Eğitim Bakanlığınca belli edilen ve kurumlarınca düzenlenen bir yıl süreli mesleki hizmet içi eğitim kurslarını tamamlayanların bulundukları derece ve kademelere bir kademe ilave edilir.</a:t>
                      </a:r>
                      <a:endParaRPr lang="tr-TR" sz="100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43334">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just">
                        <a:lnSpc>
                          <a:spcPct val="115000"/>
                        </a:lnSpc>
                        <a:spcAft>
                          <a:spcPts val="0"/>
                        </a:spcAft>
                      </a:pPr>
                      <a:r>
                        <a:rPr lang="tr-TR" sz="1000">
                          <a:latin typeface="Times New Roman"/>
                          <a:ea typeface="Calibri"/>
                          <a:cs typeface="Times New Roman"/>
                        </a:rPr>
                        <a:t>c) Memuriyetleri sırasında Türkiye ve Ortadoğu Amme İdaresi Enstitüsünü bitirenlere her başarılı öğrenim yılı için öğrenim süreleri kadar (2 yılı geçmemek şartiyle) her yıl için bir kademe ilerlemesi uygulanır.</a:t>
                      </a:r>
                      <a:endParaRPr lang="tr-TR" sz="100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p>
                      <a:pPr>
                        <a:lnSpc>
                          <a:spcPct val="115000"/>
                        </a:lnSpc>
                        <a:spcAft>
                          <a:spcPts val="0"/>
                        </a:spcAft>
                      </a:pPr>
                      <a:r>
                        <a:rPr lang="tr-TR" sz="1000">
                          <a:latin typeface="Times New Roman"/>
                          <a:ea typeface="Calibri"/>
                          <a:cs typeface="Times New Roman"/>
                        </a:rPr>
                        <a:t>1</a:t>
                      </a:r>
                      <a:endParaRPr lang="tr-TR" sz="100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521333">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algn="just">
                        <a:lnSpc>
                          <a:spcPct val="115000"/>
                        </a:lnSpc>
                        <a:spcAft>
                          <a:spcPts val="0"/>
                        </a:spcAft>
                      </a:pPr>
                      <a:r>
                        <a:rPr lang="tr-TR" sz="1000" dirty="0">
                          <a:latin typeface="Times New Roman"/>
                          <a:ea typeface="Calibri"/>
                          <a:cs typeface="Times New Roman"/>
                        </a:rPr>
                        <a:t>d) (İptal: Anayasa Mahkemesinin 16/4/2003 tarihli ve E.: 2003/22, K.: 2003/34 sayılı kararı ile.; Yeniden düzenleme: 17/9/2004 - 5234/1 md.) Memuriyette iken veya memuriyetten ayrılarak (87 </a:t>
                      </a:r>
                      <a:r>
                        <a:rPr lang="tr-TR" sz="1000" dirty="0" err="1">
                          <a:latin typeface="Times New Roman"/>
                          <a:ea typeface="Calibri"/>
                          <a:cs typeface="Times New Roman"/>
                        </a:rPr>
                        <a:t>nci</a:t>
                      </a:r>
                      <a:r>
                        <a:rPr lang="tr-TR" sz="1000" dirty="0">
                          <a:latin typeface="Times New Roman"/>
                          <a:ea typeface="Calibri"/>
                          <a:cs typeface="Times New Roman"/>
                        </a:rPr>
                        <a:t> maddeye tâbi kurumlarda çalışanlar dahil) üst öğrenimi bitirenler, aynı üst öğrenimi tahsile ara vermeden başlayan ve normal süresi içinde bitirdikten sonra memuriyete giren </a:t>
                      </a:r>
                      <a:r>
                        <a:rPr lang="tr-TR" sz="1000" b="1" u="sng" dirty="0">
                          <a:latin typeface="Times New Roman"/>
                          <a:ea typeface="Calibri"/>
                          <a:cs typeface="Times New Roman"/>
                        </a:rPr>
                        <a:t>emsallerinin ulaştıkları derece ve kademeyi aşmamak kaydıyla</a:t>
                      </a:r>
                      <a:r>
                        <a:rPr lang="tr-TR" sz="1000" dirty="0">
                          <a:latin typeface="Times New Roman"/>
                          <a:ea typeface="Calibri"/>
                          <a:cs typeface="Times New Roman"/>
                        </a:rPr>
                        <a:t>, bitirdikleri üst öğrenimin giriş derece ve kademesine memuriyette geçirdikleri başarılı hizmet sürelerinin tamamı her yıl bir kademe, her üç yıl bir derece hesabıyla ilave edilmek suretiyle bulunacak derece ve kademeye yükseltilirler.</a:t>
                      </a:r>
                      <a:endParaRPr lang="tr-TR" sz="1000" dirty="0">
                        <a:latin typeface="Calibri"/>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tr-TR" sz="1000" dirty="0">
                        <a:latin typeface="Times New Roman"/>
                        <a:ea typeface="Calibri"/>
                        <a:cs typeface="Times New Roman"/>
                      </a:endParaRPr>
                    </a:p>
                  </a:txBody>
                  <a:tcPr marL="28914" marR="2891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3441180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11927" y="1468582"/>
            <a:ext cx="7232073" cy="2308324"/>
          </a:xfrm>
          <a:prstGeom prst="rect">
            <a:avLst/>
          </a:prstGeom>
        </p:spPr>
        <p:txBody>
          <a:bodyPr wrap="square">
            <a:spAutoFit/>
          </a:bodyPr>
          <a:lstStyle/>
          <a:p>
            <a:pPr algn="ctr"/>
            <a:r>
              <a:rPr lang="tr-TR" sz="4800" b="1" dirty="0" smtClean="0">
                <a:latin typeface="Times New Roman" panose="02020603050405020304" pitchFamily="18" charset="0"/>
                <a:ea typeface="Calibri" panose="020F0502020204030204" pitchFamily="34" charset="0"/>
                <a:cs typeface="Times New Roman" panose="02020603050405020304" pitchFamily="18" charset="0"/>
              </a:rPr>
              <a:t>GÖREVDE YÜKSELME </a:t>
            </a:r>
          </a:p>
          <a:p>
            <a:pPr algn="ctr"/>
            <a:r>
              <a:rPr lang="tr-TR" sz="4800" b="1" dirty="0" smtClean="0">
                <a:latin typeface="Times New Roman" panose="02020603050405020304" pitchFamily="18" charset="0"/>
                <a:ea typeface="Calibri" panose="020F0502020204030204" pitchFamily="34" charset="0"/>
                <a:cs typeface="Times New Roman" panose="02020603050405020304" pitchFamily="18" charset="0"/>
              </a:rPr>
              <a:t>VE </a:t>
            </a:r>
          </a:p>
          <a:p>
            <a:pPr algn="ctr"/>
            <a:r>
              <a:rPr lang="tr-TR" sz="4800" b="1" dirty="0" smtClean="0">
                <a:latin typeface="Times New Roman" panose="02020603050405020304" pitchFamily="18" charset="0"/>
                <a:ea typeface="Calibri" panose="020F0502020204030204" pitchFamily="34" charset="0"/>
                <a:cs typeface="Times New Roman" panose="02020603050405020304" pitchFamily="18" charset="0"/>
              </a:rPr>
              <a:t>UNVAN DEĞİŞİKLİĞİ</a:t>
            </a:r>
            <a:endParaRPr lang="tr-TR"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66392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09600" y="387928"/>
            <a:ext cx="10744200" cy="1122218"/>
          </a:xfrm>
        </p:spPr>
        <p:txBody>
          <a:bodyPr>
            <a:normAutofit fontScale="90000"/>
          </a:bodyPr>
          <a:lstStyle/>
          <a:p>
            <a:pPr algn="ctr"/>
            <a:r>
              <a:rPr lang="tr-TR" dirty="0" smtClean="0">
                <a:latin typeface="Times New Roman" panose="02020603050405020304" pitchFamily="18" charset="0"/>
                <a:cs typeface="Times New Roman" panose="02020603050405020304" pitchFamily="18" charset="0"/>
              </a:rPr>
              <a:t/>
            </a:r>
            <a:br>
              <a:rPr lang="tr-TR" dirty="0" smtClean="0">
                <a:latin typeface="Times New Roman" panose="02020603050405020304" pitchFamily="18" charset="0"/>
                <a:cs typeface="Times New Roman" panose="02020603050405020304" pitchFamily="18" charset="0"/>
              </a:rPr>
            </a:br>
            <a:r>
              <a:rPr lang="tr-TR" dirty="0" smtClean="0">
                <a:solidFill>
                  <a:srgbClr val="FF0000"/>
                </a:solidFill>
                <a:latin typeface="Times New Roman" panose="02020603050405020304" pitchFamily="18" charset="0"/>
                <a:cs typeface="Times New Roman" panose="02020603050405020304" pitchFamily="18" charset="0"/>
              </a:rPr>
              <a:t>Görevde </a:t>
            </a:r>
            <a:r>
              <a:rPr lang="tr-TR" dirty="0">
                <a:solidFill>
                  <a:srgbClr val="FF0000"/>
                </a:solidFill>
                <a:latin typeface="Times New Roman" panose="02020603050405020304" pitchFamily="18" charset="0"/>
                <a:cs typeface="Times New Roman" panose="02020603050405020304" pitchFamily="18" charset="0"/>
              </a:rPr>
              <a:t>yükselme suretiyle atanacaklarda aranacak genel şartlar</a:t>
            </a:r>
            <a:r>
              <a:rPr lang="tr-TR" dirty="0"/>
              <a:t/>
            </a:r>
            <a:br>
              <a:rPr lang="tr-TR" dirty="0"/>
            </a:br>
            <a:endParaRPr lang="tr-TR" dirty="0"/>
          </a:p>
        </p:txBody>
      </p:sp>
      <p:sp>
        <p:nvSpPr>
          <p:cNvPr id="3" name="İçerik Yer Tutucusu 2"/>
          <p:cNvSpPr>
            <a:spLocks noGrp="1"/>
          </p:cNvSpPr>
          <p:nvPr>
            <p:ph idx="1"/>
          </p:nvPr>
        </p:nvSpPr>
        <p:spPr>
          <a:xfrm>
            <a:off x="374073" y="1825624"/>
            <a:ext cx="10979727" cy="4422775"/>
          </a:xfrm>
        </p:spPr>
        <p:txBody>
          <a:bodyPr>
            <a:normAutofit fontScale="92500" lnSpcReduction="10000"/>
          </a:bodyPr>
          <a:lstStyle/>
          <a:p>
            <a:pPr marL="0" indent="0" algn="just">
              <a:buNone/>
            </a:pPr>
            <a:r>
              <a:rPr lang="tr-TR" b="1" dirty="0" smtClean="0">
                <a:latin typeface="Times New Roman" panose="02020603050405020304" pitchFamily="18" charset="0"/>
                <a:cs typeface="Times New Roman" panose="02020603050405020304" pitchFamily="18" charset="0"/>
              </a:rPr>
              <a:t>MADDE </a:t>
            </a:r>
            <a:r>
              <a:rPr lang="tr-TR" b="1" dirty="0">
                <a:latin typeface="Times New Roman" panose="02020603050405020304" pitchFamily="18" charset="0"/>
                <a:cs typeface="Times New Roman" panose="02020603050405020304" pitchFamily="18" charset="0"/>
              </a:rPr>
              <a:t>6 – (1) Görevde yükselme suretiyle atanacaklarda;</a:t>
            </a:r>
          </a:p>
          <a:p>
            <a:pPr marL="0" indent="0" algn="just">
              <a:buNone/>
            </a:pPr>
            <a:r>
              <a:rPr lang="tr-TR" dirty="0">
                <a:latin typeface="Times New Roman" panose="02020603050405020304" pitchFamily="18" charset="0"/>
                <a:cs typeface="Times New Roman" panose="02020603050405020304" pitchFamily="18" charset="0"/>
              </a:rPr>
              <a:t>a) Görevde yükselme sınavında başarılı olmak,</a:t>
            </a:r>
          </a:p>
          <a:p>
            <a:pPr marL="0" indent="0" algn="just">
              <a:buNone/>
            </a:pPr>
            <a:r>
              <a:rPr lang="tr-TR" dirty="0">
                <a:latin typeface="Times New Roman" panose="02020603050405020304" pitchFamily="18" charset="0"/>
                <a:cs typeface="Times New Roman" panose="02020603050405020304" pitchFamily="18" charset="0"/>
              </a:rPr>
              <a:t>b) 657 sayılı Kanunun 68 inci maddesinde belirtilen atanabilme şartlarını taşımak,</a:t>
            </a:r>
          </a:p>
          <a:p>
            <a:pPr marL="0" indent="0" algn="just">
              <a:buNone/>
            </a:pPr>
            <a:r>
              <a:rPr lang="tr-TR" dirty="0">
                <a:latin typeface="Times New Roman" panose="02020603050405020304" pitchFamily="18" charset="0"/>
                <a:cs typeface="Times New Roman" panose="02020603050405020304" pitchFamily="18" charset="0"/>
              </a:rPr>
              <a:t>c) Bu Yönetmelik kapsamındaki kadrolara atanabilmek için son müracaat tarihi itibarıyla </a:t>
            </a:r>
            <a:r>
              <a:rPr lang="tr-TR" b="1" i="1" dirty="0">
                <a:latin typeface="Times New Roman" panose="02020603050405020304" pitchFamily="18" charset="0"/>
                <a:cs typeface="Times New Roman" panose="02020603050405020304" pitchFamily="18" charset="0"/>
              </a:rPr>
              <a:t>en az bir yıl süreyle atamanın yapılacağı yerel yönetimde çalışmış olmak,</a:t>
            </a:r>
          </a:p>
          <a:p>
            <a:pPr marL="0" indent="0" algn="just">
              <a:buNone/>
            </a:pPr>
            <a:r>
              <a:rPr lang="tr-TR" dirty="0">
                <a:latin typeface="Times New Roman" panose="02020603050405020304" pitchFamily="18" charset="0"/>
                <a:cs typeface="Times New Roman" panose="02020603050405020304" pitchFamily="18" charset="0"/>
              </a:rPr>
              <a:t>genel şartları aranır. </a:t>
            </a:r>
            <a:endParaRPr lang="tr-TR" dirty="0" smtClean="0">
              <a:latin typeface="Times New Roman" panose="02020603050405020304" pitchFamily="18" charset="0"/>
              <a:cs typeface="Times New Roman" panose="02020603050405020304" pitchFamily="18" charset="0"/>
            </a:endParaRPr>
          </a:p>
          <a:p>
            <a:pPr marL="0" indent="0" algn="just">
              <a:buNone/>
            </a:pPr>
            <a:r>
              <a:rPr lang="tr-TR" dirty="0" smtClean="0">
                <a:latin typeface="Times New Roman" panose="02020603050405020304" pitchFamily="18" charset="0"/>
                <a:cs typeface="Times New Roman" panose="02020603050405020304" pitchFamily="18" charset="0"/>
              </a:rPr>
              <a:t>Ancak</a:t>
            </a:r>
            <a:r>
              <a:rPr lang="tr-TR" b="1" dirty="0">
                <a:latin typeface="Times New Roman" panose="02020603050405020304" pitchFamily="18" charset="0"/>
                <a:cs typeface="Times New Roman" panose="02020603050405020304" pitchFamily="18" charset="0"/>
              </a:rPr>
              <a:t>, ilan edilen kadro için yerel yönetimde bir yıl çalışma şartını taşıyan personel bulunmaması durumunda, söz konusu kadro için yapılacak başvuruda bu şart aranmaz.</a:t>
            </a:r>
          </a:p>
          <a:p>
            <a:pPr marL="0" indent="0">
              <a:buNone/>
            </a:pPr>
            <a:endParaRPr lang="tr-TR" dirty="0"/>
          </a:p>
        </p:txBody>
      </p:sp>
    </p:spTree>
    <p:extLst>
      <p:ext uri="{BB962C8B-B14F-4D97-AF65-F5344CB8AC3E}">
        <p14:creationId xmlns:p14="http://schemas.microsoft.com/office/powerpoint/2010/main" val="3286509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86691" y="568036"/>
            <a:ext cx="9213274" cy="4462760"/>
          </a:xfrm>
          <a:prstGeom prst="rect">
            <a:avLst/>
          </a:prstGeom>
        </p:spPr>
        <p:txBody>
          <a:bodyPr wrap="square">
            <a:spAutoFit/>
          </a:bodyPr>
          <a:lstStyle/>
          <a:p>
            <a:pPr indent="359410" algn="just">
              <a:lnSpc>
                <a:spcPts val="1200"/>
              </a:lnSpc>
              <a:spcAft>
                <a:spcPts val="0"/>
              </a:spcAft>
            </a:pPr>
            <a:endParaRPr lang="tr-TR" sz="24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359410" algn="just">
              <a:lnSpc>
                <a:spcPts val="1200"/>
              </a:lnSpc>
              <a:spcAft>
                <a:spcPts val="0"/>
              </a:spcAft>
            </a:pPr>
            <a:r>
              <a:rPr lang="tr-TR" sz="24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Madde </a:t>
            </a:r>
            <a:r>
              <a:rPr lang="tr-TR"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68 – B) </a:t>
            </a:r>
          </a:p>
          <a:p>
            <a:pPr algn="just"/>
            <a:r>
              <a:rPr lang="tr-TR" sz="2400" dirty="0">
                <a:latin typeface="Times New Roman" panose="02020603050405020304" pitchFamily="18" charset="0"/>
                <a:ea typeface="Calibri" panose="020F0502020204030204" pitchFamily="34" charset="0"/>
                <a:cs typeface="Times New Roman" panose="02020603050405020304" pitchFamily="18" charset="0"/>
              </a:rPr>
              <a:t>Bu sürelerin hesabında; 8/6/1984 tarihli ve 217 sayılı Kanun Hükmünde Kararnamenin 2 </a:t>
            </a:r>
            <a:r>
              <a:rPr lang="tr-TR" sz="2400" dirty="0" err="1">
                <a:latin typeface="Times New Roman" panose="02020603050405020304" pitchFamily="18" charset="0"/>
                <a:ea typeface="Calibri" panose="020F0502020204030204" pitchFamily="34" charset="0"/>
                <a:cs typeface="Times New Roman" panose="02020603050405020304" pitchFamily="18" charset="0"/>
              </a:rPr>
              <a:t>nci</a:t>
            </a:r>
            <a:r>
              <a:rPr lang="tr-TR" sz="2400" dirty="0">
                <a:latin typeface="Times New Roman" panose="02020603050405020304" pitchFamily="18" charset="0"/>
                <a:ea typeface="Calibri" panose="020F0502020204030204" pitchFamily="34" charset="0"/>
                <a:cs typeface="Times New Roman" panose="02020603050405020304" pitchFamily="18" charset="0"/>
              </a:rPr>
              <a:t> maddesi kapsamına dâhil kurumlarda fiilen çalışılan süreler ile Yasama Organı Üyeliğinde, belediye başkanlığında, belediye ve il genel meclisi üyeliğinde, kanunlarla kurulan fonlarda, muvazzaf askerlikte, okul devresi dâhil yedek astsubaylık ve yedek subaylıkta ve uluslararası kuruluşlarda geçen sürelerin tamamı ile </a:t>
            </a:r>
            <a:r>
              <a:rPr lang="tr-TR" sz="2400" b="1" dirty="0">
                <a:latin typeface="Times New Roman" panose="02020603050405020304" pitchFamily="18" charset="0"/>
                <a:ea typeface="Calibri" panose="020F0502020204030204" pitchFamily="34" charset="0"/>
                <a:cs typeface="Times New Roman" panose="02020603050405020304" pitchFamily="18" charset="0"/>
              </a:rPr>
              <a:t>yükseköğrenim gördükten sonra özel kurumlarda veya serbest olarak çalıştıkları sürenin; </a:t>
            </a:r>
            <a:r>
              <a:rPr lang="tr-TR" sz="2400" dirty="0">
                <a:latin typeface="Times New Roman" panose="02020603050405020304" pitchFamily="18" charset="0"/>
                <a:ea typeface="Calibri" panose="020F0502020204030204" pitchFamily="34" charset="0"/>
                <a:cs typeface="Times New Roman" panose="02020603050405020304" pitchFamily="18" charset="0"/>
              </a:rPr>
              <a:t>Başbakanlık ve bakanlıkların bağlı ve ilgili kuruluşlarının müsteşar ve müsteşar yardımcıları ile en üst yönetici konumundaki genel müdür ve başkan kadrolarına atanacaklar için tamamı, diğer kadrolara atanacaklar için altı yılı geçmemek üzere dörtte üçü dikkate alınır.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11904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FF0000"/>
                </a:solidFill>
                <a:latin typeface="Times New Roman" panose="02020603050405020304" pitchFamily="18" charset="0"/>
                <a:cs typeface="Times New Roman" panose="02020603050405020304" pitchFamily="18" charset="0"/>
              </a:rPr>
              <a:t>Müdür ve şube müdürü kadrosuna atanabilmek için</a:t>
            </a:r>
          </a:p>
        </p:txBody>
      </p:sp>
      <p:sp>
        <p:nvSpPr>
          <p:cNvPr id="3" name="İçerik Yer Tutucusu 2"/>
          <p:cNvSpPr>
            <a:spLocks noGrp="1"/>
          </p:cNvSpPr>
          <p:nvPr>
            <p:ph idx="1"/>
          </p:nvPr>
        </p:nvSpPr>
        <p:spPr/>
        <p:txBody>
          <a:bodyPr>
            <a:normAutofit/>
          </a:bodyPr>
          <a:lstStyle/>
          <a:p>
            <a:pPr marL="0" indent="0" algn="just">
              <a:buNone/>
            </a:pPr>
            <a:r>
              <a:rPr lang="tr-TR" dirty="0" smtClean="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Fakülte veya en az dört yıllık yüksekokul mezunu olmak,</a:t>
            </a:r>
          </a:p>
          <a:p>
            <a:pPr marL="0" indent="0" algn="just">
              <a:buNone/>
            </a:pPr>
            <a:r>
              <a:rPr lang="tr-TR" dirty="0">
                <a:latin typeface="Times New Roman" panose="02020603050405020304" pitchFamily="18" charset="0"/>
                <a:cs typeface="Times New Roman" panose="02020603050405020304" pitchFamily="18" charset="0"/>
              </a:rPr>
              <a:t>2) Son müracaat tarihi itibarıyla, koruma ve güvenlik görevlisi amiri, şef, koruma ve güvenlik şefi, bando şefi, hukuk müşaviri, çözümleyici, uzman, sivil savunma uzmanı, ayniyat saymanı, muhasebeci, kontrol memuru ile eğitmen kadrolarında veya en az </a:t>
            </a:r>
            <a:r>
              <a:rPr lang="tr-TR" dirty="0" err="1">
                <a:latin typeface="Times New Roman" panose="02020603050405020304" pitchFamily="18" charset="0"/>
                <a:cs typeface="Times New Roman" panose="02020603050405020304" pitchFamily="18" charset="0"/>
              </a:rPr>
              <a:t>önlisans</a:t>
            </a:r>
            <a:r>
              <a:rPr lang="tr-TR" dirty="0">
                <a:latin typeface="Times New Roman" panose="02020603050405020304" pitchFamily="18" charset="0"/>
                <a:cs typeface="Times New Roman" panose="02020603050405020304" pitchFamily="18" charset="0"/>
              </a:rPr>
              <a:t> düzeyinde öğrenim gerektiren </a:t>
            </a:r>
            <a:r>
              <a:rPr lang="tr-TR" dirty="0">
                <a:solidFill>
                  <a:srgbClr val="FF0000"/>
                </a:solidFill>
                <a:latin typeface="Times New Roman" panose="02020603050405020304" pitchFamily="18" charset="0"/>
                <a:cs typeface="Times New Roman" panose="02020603050405020304" pitchFamily="18" charset="0"/>
              </a:rPr>
              <a:t>unvan değişikliğine </a:t>
            </a:r>
            <a:r>
              <a:rPr lang="tr-TR" dirty="0">
                <a:latin typeface="Times New Roman" panose="02020603050405020304" pitchFamily="18" charset="0"/>
                <a:cs typeface="Times New Roman" panose="02020603050405020304" pitchFamily="18" charset="0"/>
              </a:rPr>
              <a:t>tabi kadrolarda </a:t>
            </a:r>
            <a:r>
              <a:rPr lang="tr-TR" b="1" dirty="0">
                <a:solidFill>
                  <a:srgbClr val="FF0000"/>
                </a:solidFill>
                <a:latin typeface="Times New Roman" panose="02020603050405020304" pitchFamily="18" charset="0"/>
                <a:cs typeface="Times New Roman" panose="02020603050405020304" pitchFamily="18" charset="0"/>
              </a:rPr>
              <a:t>en az iki yıl </a:t>
            </a:r>
            <a:r>
              <a:rPr lang="tr-TR" dirty="0">
                <a:latin typeface="Times New Roman" panose="02020603050405020304" pitchFamily="18" charset="0"/>
                <a:cs typeface="Times New Roman" panose="02020603050405020304" pitchFamily="18" charset="0"/>
              </a:rPr>
              <a:t>ya da 5 inci maddenin birinci fıkrasının (d) bendinin (2) numaralı alt bendinde sayılan </a:t>
            </a:r>
            <a:r>
              <a:rPr lang="tr-TR" b="1" i="1" u="sng" dirty="0">
                <a:latin typeface="Times New Roman" panose="02020603050405020304" pitchFamily="18" charset="0"/>
                <a:cs typeface="Times New Roman" panose="02020603050405020304" pitchFamily="18" charset="0"/>
              </a:rPr>
              <a:t>görevlerde veya ortaöğrenim düzeyinde öğrenim gerektiren unvan değişikliğine tabi kadrolarda en az altı yıl çalışmış olmak,</a:t>
            </a:r>
          </a:p>
          <a:p>
            <a:pPr marL="0" indent="0">
              <a:buNone/>
            </a:pPr>
            <a:endParaRPr lang="tr-TR" dirty="0"/>
          </a:p>
        </p:txBody>
      </p:sp>
    </p:spTree>
    <p:extLst>
      <p:ext uri="{BB962C8B-B14F-4D97-AF65-F5344CB8AC3E}">
        <p14:creationId xmlns:p14="http://schemas.microsoft.com/office/powerpoint/2010/main" val="8576563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FF0000"/>
                </a:solidFill>
                <a:latin typeface="Times New Roman" panose="02020603050405020304" pitchFamily="18" charset="0"/>
                <a:cs typeface="Times New Roman" panose="02020603050405020304" pitchFamily="18" charset="0"/>
              </a:rPr>
              <a:t>Hukuk müşaviri kadrosuna atanabilmek için</a:t>
            </a:r>
          </a:p>
        </p:txBody>
      </p:sp>
      <p:sp>
        <p:nvSpPr>
          <p:cNvPr id="3" name="İçerik Yer Tutucusu 2"/>
          <p:cNvSpPr>
            <a:spLocks noGrp="1"/>
          </p:cNvSpPr>
          <p:nvPr>
            <p:ph idx="1"/>
          </p:nvPr>
        </p:nvSpPr>
        <p:spPr/>
        <p:txBody>
          <a:bodyPr/>
          <a:lstStyle/>
          <a:p>
            <a:pPr marL="0" indent="0">
              <a:buNone/>
            </a:pPr>
            <a:r>
              <a:rPr lang="tr-TR" dirty="0" smtClean="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Hukuk fakültesi mezunu olmak,</a:t>
            </a:r>
          </a:p>
          <a:p>
            <a:pPr marL="0" indent="0">
              <a:buNone/>
            </a:pPr>
            <a:r>
              <a:rPr lang="tr-TR" dirty="0">
                <a:latin typeface="Times New Roman" panose="02020603050405020304" pitchFamily="18" charset="0"/>
                <a:cs typeface="Times New Roman" panose="02020603050405020304" pitchFamily="18" charset="0"/>
              </a:rPr>
              <a:t>2) 5 inci maddenin birinci fıkrasının (d) bendinde yer alan </a:t>
            </a:r>
            <a:r>
              <a:rPr lang="tr-TR" dirty="0" smtClean="0">
                <a:latin typeface="Times New Roman" panose="02020603050405020304" pitchFamily="18" charset="0"/>
                <a:cs typeface="Times New Roman" panose="02020603050405020304" pitchFamily="18" charset="0"/>
              </a:rPr>
              <a:t>görevler</a:t>
            </a:r>
          </a:p>
          <a:p>
            <a:pPr marL="0" indent="0">
              <a:buNone/>
            </a:pPr>
            <a:r>
              <a:rPr lang="tr-TR" dirty="0" smtClean="0">
                <a:latin typeface="Times New Roman" panose="02020603050405020304" pitchFamily="18" charset="0"/>
                <a:cs typeface="Times New Roman" panose="02020603050405020304" pitchFamily="18" charset="0"/>
              </a:rPr>
              <a:t>ile </a:t>
            </a:r>
            <a:r>
              <a:rPr lang="tr-TR" dirty="0">
                <a:latin typeface="Times New Roman" panose="02020603050405020304" pitchFamily="18" charset="0"/>
                <a:cs typeface="Times New Roman" panose="02020603050405020304" pitchFamily="18" charset="0"/>
              </a:rPr>
              <a:t>unvan değişikliğine tabi kadrolarda ayrı ayrı veya toplam en az iki yıl çalışmış olmak,</a:t>
            </a:r>
          </a:p>
          <a:p>
            <a:pPr marL="0" indent="0">
              <a:buNone/>
            </a:pPr>
            <a:endParaRPr lang="tr-TR" dirty="0"/>
          </a:p>
        </p:txBody>
      </p:sp>
    </p:spTree>
    <p:extLst>
      <p:ext uri="{BB962C8B-B14F-4D97-AF65-F5344CB8AC3E}">
        <p14:creationId xmlns:p14="http://schemas.microsoft.com/office/powerpoint/2010/main" val="16476965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latin typeface="Times New Roman" panose="02020603050405020304" pitchFamily="18" charset="0"/>
                <a:cs typeface="Times New Roman" panose="02020603050405020304" pitchFamily="18" charset="0"/>
              </a:rPr>
              <a:t>Çözümleyici kadrosuna atanabilmek için</a:t>
            </a:r>
          </a:p>
        </p:txBody>
      </p:sp>
      <p:sp>
        <p:nvSpPr>
          <p:cNvPr id="3" name="İçerik Yer Tutucusu 2"/>
          <p:cNvSpPr>
            <a:spLocks noGrp="1"/>
          </p:cNvSpPr>
          <p:nvPr>
            <p:ph idx="1"/>
          </p:nvPr>
        </p:nvSpPr>
        <p:spPr/>
        <p:txBody>
          <a:bodyPr/>
          <a:lstStyle/>
          <a:p>
            <a:pPr marL="0" indent="0" algn="just">
              <a:buNone/>
            </a:pPr>
            <a:r>
              <a:rPr lang="tr-TR" dirty="0" smtClean="0">
                <a:latin typeface="Times New Roman" panose="02020603050405020304" pitchFamily="18" charset="0"/>
                <a:cs typeface="Times New Roman" panose="02020603050405020304" pitchFamily="18" charset="0"/>
              </a:rPr>
              <a:t>1</a:t>
            </a:r>
            <a:r>
              <a:rPr lang="tr-TR" dirty="0">
                <a:latin typeface="Times New Roman" panose="02020603050405020304" pitchFamily="18" charset="0"/>
                <a:cs typeface="Times New Roman" panose="02020603050405020304" pitchFamily="18" charset="0"/>
              </a:rPr>
              <a:t>) Fakülte veya dört yıllık yüksekokul mezunu olmak,</a:t>
            </a:r>
          </a:p>
          <a:p>
            <a:pPr marL="0" indent="0" algn="just">
              <a:buNone/>
            </a:pPr>
            <a:r>
              <a:rPr lang="tr-TR" dirty="0">
                <a:latin typeface="Times New Roman" panose="02020603050405020304" pitchFamily="18" charset="0"/>
                <a:cs typeface="Times New Roman" panose="02020603050405020304" pitchFamily="18" charset="0"/>
              </a:rPr>
              <a:t>2) En az iki programlama dilini bildiğini mezun olduğu okuldan alacağı belge veya Milli Eğitim Bakanlığından onaylı kurs sertifikası ile belgelemek,</a:t>
            </a:r>
          </a:p>
          <a:p>
            <a:pPr marL="0" indent="0" algn="just">
              <a:buNone/>
            </a:pPr>
            <a:r>
              <a:rPr lang="tr-TR" dirty="0">
                <a:latin typeface="Times New Roman" panose="02020603050405020304" pitchFamily="18" charset="0"/>
                <a:cs typeface="Times New Roman" panose="02020603050405020304" pitchFamily="18" charset="0"/>
              </a:rPr>
              <a:t>3) Son müracaat tarihi itibarıyla 5 inci maddenin birinci fıkrasının (d) bendinin (2) numaralı alt bendinde sayılan görevlerde veya mühendis hariç unvan değişikliğine tabi kadrolarda ayrı ayrı veya toplam en az iki yıl süreyle çalışmış olmak,</a:t>
            </a:r>
          </a:p>
          <a:p>
            <a:pPr marL="0" indent="0">
              <a:buNone/>
            </a:pPr>
            <a:endParaRPr lang="tr-TR" dirty="0"/>
          </a:p>
        </p:txBody>
      </p:sp>
    </p:spTree>
    <p:extLst>
      <p:ext uri="{BB962C8B-B14F-4D97-AF65-F5344CB8AC3E}">
        <p14:creationId xmlns:p14="http://schemas.microsoft.com/office/powerpoint/2010/main" val="19201177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latin typeface="Times New Roman" panose="02020603050405020304" pitchFamily="18" charset="0"/>
                <a:cs typeface="Times New Roman" panose="02020603050405020304" pitchFamily="18" charset="0"/>
              </a:rPr>
              <a:t>Şef kadrosuna atanabilmek için</a:t>
            </a:r>
          </a:p>
        </p:txBody>
      </p:sp>
      <p:sp>
        <p:nvSpPr>
          <p:cNvPr id="3" name="İçerik Yer Tutucusu 2"/>
          <p:cNvSpPr>
            <a:spLocks noGrp="1"/>
          </p:cNvSpPr>
          <p:nvPr>
            <p:ph idx="1"/>
          </p:nvPr>
        </p:nvSpPr>
        <p:spPr/>
        <p:txBody>
          <a:bodyPr/>
          <a:lstStyle/>
          <a:p>
            <a:pPr marL="0" indent="0" algn="just">
              <a:buNone/>
            </a:pPr>
            <a:r>
              <a:rPr lang="tr-TR" sz="2400" dirty="0" smtClean="0">
                <a:latin typeface="Times New Roman" panose="02020603050405020304" pitchFamily="18" charset="0"/>
                <a:cs typeface="Times New Roman" panose="02020603050405020304" pitchFamily="18" charset="0"/>
              </a:rPr>
              <a:t>1</a:t>
            </a:r>
            <a:r>
              <a:rPr lang="tr-TR" sz="2400" dirty="0">
                <a:latin typeface="Times New Roman" panose="02020603050405020304" pitchFamily="18" charset="0"/>
                <a:cs typeface="Times New Roman" panose="02020603050405020304" pitchFamily="18" charset="0"/>
              </a:rPr>
              <a:t>) En az iki yıllık yüksekokul mezunu olmak,</a:t>
            </a:r>
          </a:p>
          <a:p>
            <a:pPr marL="0" indent="0" algn="just">
              <a:buNone/>
            </a:pPr>
            <a:r>
              <a:rPr lang="tr-TR" sz="2400" dirty="0">
                <a:latin typeface="Times New Roman" panose="02020603050405020304" pitchFamily="18" charset="0"/>
                <a:cs typeface="Times New Roman" panose="02020603050405020304" pitchFamily="18" charset="0"/>
              </a:rPr>
              <a:t>2) Son müracaat tarihi itibarıyla 5 inci maddenin birinci fıkrasının (d) bendinin (1) numaralı alt bendinde sayılan görevler ile mühendis hariç en az </a:t>
            </a:r>
            <a:r>
              <a:rPr lang="tr-TR" sz="2400" dirty="0" err="1">
                <a:latin typeface="Times New Roman" panose="02020603050405020304" pitchFamily="18" charset="0"/>
                <a:cs typeface="Times New Roman" panose="02020603050405020304" pitchFamily="18" charset="0"/>
              </a:rPr>
              <a:t>önlisans</a:t>
            </a:r>
            <a:r>
              <a:rPr lang="tr-TR" sz="2400" dirty="0">
                <a:latin typeface="Times New Roman" panose="02020603050405020304" pitchFamily="18" charset="0"/>
                <a:cs typeface="Times New Roman" panose="02020603050405020304" pitchFamily="18" charset="0"/>
              </a:rPr>
              <a:t> düzeyinde öğrenim gerektiren unvan değişikliğine tabi kadrolarda en az iki yıl; aynı bendin (2) numaralı alt bendinde sayılan görevlerde veya ortaöğrenim düzeyinde öğrenim gerektiren unvan değişikliğine tabi kadrolarda en az dört yıl çalışmış olmak,</a:t>
            </a:r>
          </a:p>
          <a:p>
            <a:pPr marL="0" indent="0">
              <a:buNone/>
            </a:pPr>
            <a:endParaRPr lang="tr-TR" dirty="0"/>
          </a:p>
        </p:txBody>
      </p:sp>
    </p:spTree>
    <p:extLst>
      <p:ext uri="{BB962C8B-B14F-4D97-AF65-F5344CB8AC3E}">
        <p14:creationId xmlns:p14="http://schemas.microsoft.com/office/powerpoint/2010/main" val="82663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3600" b="1" dirty="0">
                <a:solidFill>
                  <a:srgbClr val="C00000"/>
                </a:solidFill>
                <a:latin typeface="Times New Roman" panose="02020603050405020304" pitchFamily="18" charset="0"/>
                <a:cs typeface="Times New Roman" panose="02020603050405020304" pitchFamily="18" charset="0"/>
              </a:rPr>
              <a:t>Uzman ve sivil savunma uzmanı kadrosuna atanabilmek için;</a:t>
            </a:r>
            <a:r>
              <a:rPr lang="tr-TR" dirty="0"/>
              <a:t/>
            </a:r>
            <a:br>
              <a:rPr lang="tr-TR" dirty="0"/>
            </a:br>
            <a:endParaRPr lang="tr-TR" dirty="0"/>
          </a:p>
        </p:txBody>
      </p:sp>
      <p:sp>
        <p:nvSpPr>
          <p:cNvPr id="3" name="İçerik Yer Tutucusu 2"/>
          <p:cNvSpPr>
            <a:spLocks noGrp="1"/>
          </p:cNvSpPr>
          <p:nvPr>
            <p:ph idx="1"/>
          </p:nvPr>
        </p:nvSpPr>
        <p:spPr/>
        <p:txBody>
          <a:bodyPr/>
          <a:lstStyle/>
          <a:p>
            <a:pPr marL="0" indent="0" algn="just">
              <a:buNone/>
            </a:pPr>
            <a:r>
              <a:rPr lang="tr-TR" sz="2400" dirty="0" smtClean="0">
                <a:latin typeface="Times New Roman" panose="02020603050405020304" pitchFamily="18" charset="0"/>
                <a:cs typeface="Times New Roman" panose="02020603050405020304" pitchFamily="18" charset="0"/>
              </a:rPr>
              <a:t>1</a:t>
            </a:r>
            <a:r>
              <a:rPr lang="tr-TR" sz="2400" dirty="0">
                <a:latin typeface="Times New Roman" panose="02020603050405020304" pitchFamily="18" charset="0"/>
                <a:cs typeface="Times New Roman" panose="02020603050405020304" pitchFamily="18" charset="0"/>
              </a:rPr>
              <a:t>) Dört yıllık yüksekokul veya fakültelerden veya bunlara denkliği kabul edilen yurt dışındaki yükseköğretim kurumlarından mezun olmak,</a:t>
            </a:r>
          </a:p>
          <a:p>
            <a:pPr marL="0" indent="0" algn="just">
              <a:buNone/>
            </a:pPr>
            <a:r>
              <a:rPr lang="tr-TR" sz="2400" dirty="0">
                <a:latin typeface="Times New Roman" panose="02020603050405020304" pitchFamily="18" charset="0"/>
                <a:cs typeface="Times New Roman" panose="02020603050405020304" pitchFamily="18" charset="0"/>
              </a:rPr>
              <a:t>2) Son müracaat tarihi itibarıyla 5 inci maddenin birinci fıkrasının (d) bendinin (2) numaralı alt bendinde sayılan görevlerde en az dört yıl veya koruma ve güvenlik görevlisi amiri, şef, koruma ve güvenlik şefi, çözümleyici, ayniyat saymanı, muhasebeci, kontrol memuru, eğitmen kadroları ile en az lisans düzeyinde öğrenim gerektiren unvan değişikliğine tabi kadrolarda en az iki yıl çalışmış olmak,</a:t>
            </a:r>
          </a:p>
          <a:p>
            <a:pPr marL="0" indent="0">
              <a:buNone/>
            </a:pPr>
            <a:endParaRPr lang="tr-TR" dirty="0"/>
          </a:p>
        </p:txBody>
      </p:sp>
    </p:spTree>
    <p:extLst>
      <p:ext uri="{BB962C8B-B14F-4D97-AF65-F5344CB8AC3E}">
        <p14:creationId xmlns:p14="http://schemas.microsoft.com/office/powerpoint/2010/main" val="624287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75854" y="858982"/>
            <a:ext cx="10695709" cy="3416320"/>
          </a:xfrm>
          <a:prstGeom prst="rect">
            <a:avLst/>
          </a:prstGeom>
        </p:spPr>
        <p:txBody>
          <a:bodyPr wrap="square">
            <a:spAutoFit/>
          </a:bodyPr>
          <a:lstStyle/>
          <a:p>
            <a:r>
              <a:rPr lang="tr-TR" sz="2400" b="1" dirty="0" smtClean="0">
                <a:solidFill>
                  <a:srgbClr val="C00000"/>
                </a:solidFill>
                <a:latin typeface="Times New Roman" panose="02020603050405020304" pitchFamily="18" charset="0"/>
                <a:cs typeface="Times New Roman" panose="02020603050405020304" pitchFamily="18" charset="0"/>
              </a:rPr>
              <a:t>Ayniyat </a:t>
            </a:r>
            <a:r>
              <a:rPr lang="tr-TR" sz="2400" b="1" dirty="0">
                <a:solidFill>
                  <a:srgbClr val="C00000"/>
                </a:solidFill>
                <a:latin typeface="Times New Roman" panose="02020603050405020304" pitchFamily="18" charset="0"/>
                <a:cs typeface="Times New Roman" panose="02020603050405020304" pitchFamily="18" charset="0"/>
              </a:rPr>
              <a:t>saymanı, kontrol memuru ve muhasebeci kadrolarına atanabilmek için</a:t>
            </a:r>
            <a:r>
              <a:rPr lang="tr-TR" sz="2400" dirty="0">
                <a:latin typeface="Times New Roman" panose="02020603050405020304" pitchFamily="18" charset="0"/>
                <a:cs typeface="Times New Roman" panose="02020603050405020304" pitchFamily="18" charset="0"/>
              </a:rPr>
              <a:t>;</a:t>
            </a:r>
          </a:p>
          <a:p>
            <a:r>
              <a:rPr lang="tr-TR" sz="2400" dirty="0">
                <a:latin typeface="Times New Roman" panose="02020603050405020304" pitchFamily="18" charset="0"/>
                <a:cs typeface="Times New Roman" panose="02020603050405020304" pitchFamily="18" charset="0"/>
              </a:rPr>
              <a:t>1) En az iki yıllık yüksekokul mezunu olmak,</a:t>
            </a:r>
          </a:p>
          <a:p>
            <a:r>
              <a:rPr lang="tr-TR" sz="2400" dirty="0">
                <a:latin typeface="Times New Roman" panose="02020603050405020304" pitchFamily="18" charset="0"/>
                <a:cs typeface="Times New Roman" panose="02020603050405020304" pitchFamily="18" charset="0"/>
              </a:rPr>
              <a:t>2) Son müracaat tarihi itibarıyla 5 inci maddenin birinci fıkrasının (d) bendinin (2) numaralı alt bendinde sayılan görevlerde en az iki yıl süreyle çalışmış olmak,</a:t>
            </a:r>
          </a:p>
          <a:p>
            <a:r>
              <a:rPr lang="tr-TR" sz="2400" b="1" dirty="0" smtClean="0">
                <a:solidFill>
                  <a:srgbClr val="C00000"/>
                </a:solidFill>
                <a:latin typeface="Times New Roman" panose="02020603050405020304" pitchFamily="18" charset="0"/>
                <a:cs typeface="Times New Roman" panose="02020603050405020304" pitchFamily="18" charset="0"/>
              </a:rPr>
              <a:t>Eğitmen </a:t>
            </a:r>
            <a:r>
              <a:rPr lang="tr-TR" sz="2400" b="1" dirty="0">
                <a:solidFill>
                  <a:srgbClr val="C00000"/>
                </a:solidFill>
                <a:latin typeface="Times New Roman" panose="02020603050405020304" pitchFamily="18" charset="0"/>
                <a:cs typeface="Times New Roman" panose="02020603050405020304" pitchFamily="18" charset="0"/>
              </a:rPr>
              <a:t>kadrosuna atanabilmek için;</a:t>
            </a:r>
          </a:p>
          <a:p>
            <a:r>
              <a:rPr lang="tr-TR" sz="2400" dirty="0">
                <a:latin typeface="Times New Roman" panose="02020603050405020304" pitchFamily="18" charset="0"/>
                <a:cs typeface="Times New Roman" panose="02020603050405020304" pitchFamily="18" charset="0"/>
              </a:rPr>
              <a:t>1) Fakültelerin, yüksekokulların, meslek liselerinin veya teknik liselerin ilgili bölümlerinden mezun olmak,</a:t>
            </a:r>
          </a:p>
          <a:p>
            <a:r>
              <a:rPr lang="tr-TR" sz="2400" dirty="0">
                <a:latin typeface="Times New Roman" panose="02020603050405020304" pitchFamily="18" charset="0"/>
                <a:cs typeface="Times New Roman" panose="02020603050405020304" pitchFamily="18" charset="0"/>
              </a:rPr>
              <a:t>2) Son müracaat tarihi itibarıyla 5 inci maddenin birinci fıkrasının (d) bendinin (2) numaralı alt bendinde sayılan görevlerde en az iki yıl süreyle çalışmış olmak,</a:t>
            </a:r>
          </a:p>
        </p:txBody>
      </p:sp>
    </p:spTree>
    <p:extLst>
      <p:ext uri="{BB962C8B-B14F-4D97-AF65-F5344CB8AC3E}">
        <p14:creationId xmlns:p14="http://schemas.microsoft.com/office/powerpoint/2010/main" val="1960982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sz="3600" b="1" dirty="0" smtClean="0">
                <a:solidFill>
                  <a:srgbClr val="C00000"/>
                </a:solidFill>
                <a:latin typeface="Times New Roman" panose="02020603050405020304" pitchFamily="18" charset="0"/>
                <a:cs typeface="Times New Roman" panose="02020603050405020304" pitchFamily="18" charset="0"/>
              </a:rPr>
              <a:t/>
            </a:r>
            <a:br>
              <a:rPr lang="tr-TR" sz="3600" b="1" dirty="0" smtClean="0">
                <a:solidFill>
                  <a:srgbClr val="C00000"/>
                </a:solidFill>
                <a:latin typeface="Times New Roman" panose="02020603050405020304" pitchFamily="18" charset="0"/>
                <a:cs typeface="Times New Roman" panose="02020603050405020304" pitchFamily="18" charset="0"/>
              </a:rPr>
            </a:br>
            <a:r>
              <a:rPr lang="tr-TR" sz="3600" b="1" dirty="0" smtClean="0">
                <a:solidFill>
                  <a:srgbClr val="C00000"/>
                </a:solidFill>
                <a:latin typeface="Times New Roman" panose="02020603050405020304" pitchFamily="18" charset="0"/>
                <a:cs typeface="Times New Roman" panose="02020603050405020304" pitchFamily="18" charset="0"/>
              </a:rPr>
              <a:t>Unvan </a:t>
            </a:r>
            <a:r>
              <a:rPr lang="tr-TR" sz="3600" b="1" dirty="0">
                <a:solidFill>
                  <a:srgbClr val="C00000"/>
                </a:solidFill>
                <a:latin typeface="Times New Roman" panose="02020603050405020304" pitchFamily="18" charset="0"/>
                <a:cs typeface="Times New Roman" panose="02020603050405020304" pitchFamily="18" charset="0"/>
              </a:rPr>
              <a:t>değişikliği suretiyle atanacaklarda aranacak özel şartlar</a:t>
            </a:r>
            <a:r>
              <a:rPr lang="tr-TR" dirty="0"/>
              <a:t/>
            </a:r>
            <a:br>
              <a:rPr lang="tr-TR" dirty="0"/>
            </a:br>
            <a:endParaRPr lang="tr-TR" dirty="0"/>
          </a:p>
        </p:txBody>
      </p:sp>
      <p:sp>
        <p:nvSpPr>
          <p:cNvPr id="3" name="İçerik Yer Tutucusu 2"/>
          <p:cNvSpPr>
            <a:spLocks noGrp="1"/>
          </p:cNvSpPr>
          <p:nvPr>
            <p:ph idx="1"/>
          </p:nvPr>
        </p:nvSpPr>
        <p:spPr/>
        <p:txBody>
          <a:bodyPr>
            <a:normAutofit fontScale="92500" lnSpcReduction="10000"/>
          </a:bodyPr>
          <a:lstStyle/>
          <a:p>
            <a:pPr marL="0" indent="0" algn="just">
              <a:buNone/>
            </a:pPr>
            <a:r>
              <a:rPr lang="tr-TR" sz="2600" b="1" dirty="0" smtClean="0">
                <a:latin typeface="Times New Roman" panose="02020603050405020304" pitchFamily="18" charset="0"/>
                <a:cs typeface="Times New Roman" panose="02020603050405020304" pitchFamily="18" charset="0"/>
              </a:rPr>
              <a:t>MADDE </a:t>
            </a:r>
            <a:r>
              <a:rPr lang="tr-TR" sz="2600" b="1" dirty="0">
                <a:latin typeface="Times New Roman" panose="02020603050405020304" pitchFamily="18" charset="0"/>
                <a:cs typeface="Times New Roman" panose="02020603050405020304" pitchFamily="18" charset="0"/>
              </a:rPr>
              <a:t>9 –</a:t>
            </a:r>
            <a:r>
              <a:rPr lang="tr-TR" sz="2600" dirty="0">
                <a:latin typeface="Times New Roman" panose="02020603050405020304" pitchFamily="18" charset="0"/>
                <a:cs typeface="Times New Roman" panose="02020603050405020304" pitchFamily="18" charset="0"/>
              </a:rPr>
              <a:t> (1) Unvan değişikliği suretiyle atanacaklarda aşağıdaki özel şartlar aranır:</a:t>
            </a:r>
          </a:p>
          <a:p>
            <a:pPr marL="0" indent="0" algn="just">
              <a:buNone/>
            </a:pPr>
            <a:r>
              <a:rPr lang="tr-TR" sz="2600" dirty="0">
                <a:latin typeface="Times New Roman" panose="02020603050405020304" pitchFamily="18" charset="0"/>
                <a:cs typeface="Times New Roman" panose="02020603050405020304" pitchFamily="18" charset="0"/>
              </a:rPr>
              <a:t>a) Mühendis, mimar, peyzaj mimarı, sanat tarihçisi, arkeolog, dekoratör, desinatör, ev ekonomisti, fizikçi, heykeltıraş, </a:t>
            </a:r>
            <a:r>
              <a:rPr lang="tr-TR" sz="2600" dirty="0" err="1">
                <a:latin typeface="Times New Roman" panose="02020603050405020304" pitchFamily="18" charset="0"/>
                <a:cs typeface="Times New Roman" panose="02020603050405020304" pitchFamily="18" charset="0"/>
              </a:rPr>
              <a:t>hidrobiyolog</a:t>
            </a:r>
            <a:r>
              <a:rPr lang="tr-TR" sz="2600" dirty="0">
                <a:latin typeface="Times New Roman" panose="02020603050405020304" pitchFamily="18" charset="0"/>
                <a:cs typeface="Times New Roman" panose="02020603050405020304" pitchFamily="18" charset="0"/>
              </a:rPr>
              <a:t>, hidrolog, jeofizikçi, jeolog, jeomorfolog, kimyager, matematikçi, </a:t>
            </a:r>
            <a:r>
              <a:rPr lang="tr-TR" sz="2600" dirty="0" err="1">
                <a:latin typeface="Times New Roman" panose="02020603050405020304" pitchFamily="18" charset="0"/>
                <a:cs typeface="Times New Roman" panose="02020603050405020304" pitchFamily="18" charset="0"/>
              </a:rPr>
              <a:t>paleontolog</a:t>
            </a:r>
            <a:r>
              <a:rPr lang="tr-TR" sz="2600" dirty="0">
                <a:latin typeface="Times New Roman" panose="02020603050405020304" pitchFamily="18" charset="0"/>
                <a:cs typeface="Times New Roman" panose="02020603050405020304" pitchFamily="18" charset="0"/>
              </a:rPr>
              <a:t>, pilot, </a:t>
            </a:r>
            <a:r>
              <a:rPr lang="tr-TR" sz="2600" dirty="0" err="1">
                <a:latin typeface="Times New Roman" panose="02020603050405020304" pitchFamily="18" charset="0"/>
                <a:cs typeface="Times New Roman" panose="02020603050405020304" pitchFamily="18" charset="0"/>
              </a:rPr>
              <a:t>restoratör</a:t>
            </a:r>
            <a:r>
              <a:rPr lang="tr-TR" sz="2600" dirty="0">
                <a:latin typeface="Times New Roman" panose="02020603050405020304" pitchFamily="18" charset="0"/>
                <a:cs typeface="Times New Roman" panose="02020603050405020304" pitchFamily="18" charset="0"/>
              </a:rPr>
              <a:t>, şehir plancısı, antropolog, bakteriyolog, </a:t>
            </a:r>
            <a:r>
              <a:rPr lang="tr-TR" sz="2600" dirty="0" err="1">
                <a:latin typeface="Times New Roman" panose="02020603050405020304" pitchFamily="18" charset="0"/>
                <a:cs typeface="Times New Roman" panose="02020603050405020304" pitchFamily="18" charset="0"/>
              </a:rPr>
              <a:t>biolog</a:t>
            </a:r>
            <a:r>
              <a:rPr lang="tr-TR" sz="2600" dirty="0">
                <a:latin typeface="Times New Roman" panose="02020603050405020304" pitchFamily="18" charset="0"/>
                <a:cs typeface="Times New Roman" panose="02020603050405020304" pitchFamily="18" charset="0"/>
              </a:rPr>
              <a:t>, veteriner hekim, diyetisyen, </a:t>
            </a:r>
            <a:r>
              <a:rPr lang="tr-TR" sz="2600" dirty="0" err="1">
                <a:latin typeface="Times New Roman" panose="02020603050405020304" pitchFamily="18" charset="0"/>
                <a:cs typeface="Times New Roman" panose="02020603050405020304" pitchFamily="18" charset="0"/>
              </a:rPr>
              <a:t>fizikoterapist</a:t>
            </a:r>
            <a:r>
              <a:rPr lang="tr-TR" sz="2600" dirty="0">
                <a:latin typeface="Times New Roman" panose="02020603050405020304" pitchFamily="18" charset="0"/>
                <a:cs typeface="Times New Roman" panose="02020603050405020304" pitchFamily="18" charset="0"/>
              </a:rPr>
              <a:t>, fizyoterapist, radyoterapist, pedagog, psikolog, sosyal çalışmacı, sosyal hizmet uzmanı, sosyolog,  kütüphaneci, </a:t>
            </a:r>
            <a:r>
              <a:rPr lang="tr-TR" sz="2600" dirty="0" err="1">
                <a:latin typeface="Times New Roman" panose="02020603050405020304" pitchFamily="18" charset="0"/>
                <a:cs typeface="Times New Roman" panose="02020603050405020304" pitchFamily="18" charset="0"/>
              </a:rPr>
              <a:t>odyolog</a:t>
            </a:r>
            <a:r>
              <a:rPr lang="tr-TR" sz="2600" dirty="0">
                <a:latin typeface="Times New Roman" panose="02020603050405020304" pitchFamily="18" charset="0"/>
                <a:cs typeface="Times New Roman" panose="02020603050405020304" pitchFamily="18" charset="0"/>
              </a:rPr>
              <a:t>, sağlık fizikçisi, tıbbi </a:t>
            </a:r>
            <a:r>
              <a:rPr lang="tr-TR" sz="2600" dirty="0" err="1">
                <a:latin typeface="Times New Roman" panose="02020603050405020304" pitchFamily="18" charset="0"/>
                <a:cs typeface="Times New Roman" panose="02020603050405020304" pitchFamily="18" charset="0"/>
              </a:rPr>
              <a:t>teknolog</a:t>
            </a:r>
            <a:r>
              <a:rPr lang="tr-TR" sz="2600" dirty="0">
                <a:latin typeface="Times New Roman" panose="02020603050405020304" pitchFamily="18" charset="0"/>
                <a:cs typeface="Times New Roman" panose="02020603050405020304" pitchFamily="18" charset="0"/>
              </a:rPr>
              <a:t> kadrolarına atanabilmek için;</a:t>
            </a:r>
          </a:p>
          <a:p>
            <a:pPr marL="0" indent="0" algn="just">
              <a:buNone/>
            </a:pPr>
            <a:r>
              <a:rPr lang="tr-TR" sz="2600" dirty="0" smtClean="0">
                <a:latin typeface="Times New Roman" panose="02020603050405020304" pitchFamily="18" charset="0"/>
                <a:cs typeface="Times New Roman" panose="02020603050405020304" pitchFamily="18" charset="0"/>
              </a:rPr>
              <a:t>	1</a:t>
            </a:r>
            <a:r>
              <a:rPr lang="tr-TR" sz="2600" dirty="0">
                <a:latin typeface="Times New Roman" panose="02020603050405020304" pitchFamily="18" charset="0"/>
                <a:cs typeface="Times New Roman" panose="02020603050405020304" pitchFamily="18" charset="0"/>
              </a:rPr>
              <a:t>) Fakülte veya dört yıllık yüksekokulların ilgili bölümlerinden mezun olmak,</a:t>
            </a:r>
          </a:p>
          <a:p>
            <a:pPr marL="0" indent="0" algn="just">
              <a:buNone/>
            </a:pPr>
            <a:r>
              <a:rPr lang="tr-TR" sz="2600" dirty="0" smtClean="0">
                <a:latin typeface="Times New Roman" panose="02020603050405020304" pitchFamily="18" charset="0"/>
                <a:cs typeface="Times New Roman" panose="02020603050405020304" pitchFamily="18" charset="0"/>
              </a:rPr>
              <a:t>	2</a:t>
            </a:r>
            <a:r>
              <a:rPr lang="tr-TR" sz="2600" dirty="0">
                <a:latin typeface="Times New Roman" panose="02020603050405020304" pitchFamily="18" charset="0"/>
                <a:cs typeface="Times New Roman" panose="02020603050405020304" pitchFamily="18" charset="0"/>
              </a:rPr>
              <a:t>) Öğrenim durumu itibarıyla atanacağı kadro unvanını ihraz etmiş olmak,</a:t>
            </a:r>
          </a:p>
          <a:p>
            <a:pPr marL="0" indent="0">
              <a:buNone/>
            </a:pPr>
            <a:endParaRPr lang="tr-TR" dirty="0"/>
          </a:p>
        </p:txBody>
      </p:sp>
    </p:spTree>
    <p:extLst>
      <p:ext uri="{BB962C8B-B14F-4D97-AF65-F5344CB8AC3E}">
        <p14:creationId xmlns:p14="http://schemas.microsoft.com/office/powerpoint/2010/main" val="3259950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rgbClr val="C00000"/>
                </a:solidFill>
                <a:latin typeface="Times New Roman" panose="02020603050405020304" pitchFamily="18" charset="0"/>
                <a:cs typeface="Times New Roman" panose="02020603050405020304" pitchFamily="18" charset="0"/>
              </a:rPr>
              <a:t>Ekonomist kadrosuna atanabilmek için</a:t>
            </a:r>
            <a:endParaRPr lang="tr-TR" sz="3200"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lstStyle/>
          <a:p>
            <a:pPr marL="0" indent="0" algn="just">
              <a:buNone/>
            </a:pPr>
            <a:r>
              <a:rPr lang="tr-TR" dirty="0" smtClean="0">
                <a:latin typeface="Times New Roman" panose="02020603050405020304" pitchFamily="18" charset="0"/>
                <a:cs typeface="Times New Roman" panose="02020603050405020304" pitchFamily="18" charset="0"/>
              </a:rPr>
              <a:t>Fakülte </a:t>
            </a:r>
            <a:r>
              <a:rPr lang="tr-TR" dirty="0">
                <a:latin typeface="Times New Roman" panose="02020603050405020304" pitchFamily="18" charset="0"/>
                <a:cs typeface="Times New Roman" panose="02020603050405020304" pitchFamily="18" charset="0"/>
              </a:rPr>
              <a:t>veya en az dört yıllık yüksekokulların ekonomi, iktisat, maliye, bankacılık-finans, bankacılık, ekonomi ve finans, ekonomi-yönetim bilimleri, finans matematiği, uluslararası finans, uluslararası ticaret, uluslararası ticaret ve finansman, uluslararası ticaret ve işletmecilik, uluslararası ekonomik ilişkiler veya çalışma ekonomisi ve endüstri ilişkileri bölümlerinden mezun olmak,</a:t>
            </a:r>
          </a:p>
          <a:p>
            <a:pPr marL="0" indent="0">
              <a:buNone/>
            </a:pPr>
            <a:endParaRPr lang="tr-TR" dirty="0"/>
          </a:p>
        </p:txBody>
      </p:sp>
    </p:spTree>
    <p:extLst>
      <p:ext uri="{BB962C8B-B14F-4D97-AF65-F5344CB8AC3E}">
        <p14:creationId xmlns:p14="http://schemas.microsoft.com/office/powerpoint/2010/main" val="3313716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54727" y="858983"/>
            <a:ext cx="8936182" cy="4401205"/>
          </a:xfrm>
          <a:prstGeom prst="rect">
            <a:avLst/>
          </a:prstGeom>
        </p:spPr>
        <p:txBody>
          <a:bodyPr wrap="square">
            <a:spAutoFit/>
          </a:bodyPr>
          <a:lstStyle/>
          <a:p>
            <a:pPr algn="just"/>
            <a:r>
              <a:rPr lang="tr-TR" sz="2800" b="1" dirty="0">
                <a:solidFill>
                  <a:srgbClr val="FF0000"/>
                </a:solidFill>
                <a:latin typeface="Times New Roman" panose="02020603050405020304" pitchFamily="18" charset="0"/>
                <a:cs typeface="Times New Roman" panose="02020603050405020304" pitchFamily="18" charset="0"/>
              </a:rPr>
              <a:t>d) Avukat kadrosuna atanabilmek için;</a:t>
            </a:r>
          </a:p>
          <a:p>
            <a:pPr algn="just"/>
            <a:r>
              <a:rPr lang="tr-TR" sz="2800" dirty="0">
                <a:latin typeface="Times New Roman" panose="02020603050405020304" pitchFamily="18" charset="0"/>
                <a:cs typeface="Times New Roman" panose="02020603050405020304" pitchFamily="18" charset="0"/>
              </a:rPr>
              <a:t>1) Hukuk fakültesi mezunu olmak,</a:t>
            </a:r>
          </a:p>
          <a:p>
            <a:pPr algn="just"/>
            <a:r>
              <a:rPr lang="tr-TR" sz="2800" dirty="0">
                <a:latin typeface="Times New Roman" panose="02020603050405020304" pitchFamily="18" charset="0"/>
                <a:cs typeface="Times New Roman" panose="02020603050405020304" pitchFamily="18" charset="0"/>
              </a:rPr>
              <a:t>2) Avukatlık ruhsatına sahip olmak,</a:t>
            </a:r>
          </a:p>
          <a:p>
            <a:pPr algn="just"/>
            <a:r>
              <a:rPr lang="tr-TR" sz="2800" b="1" dirty="0">
                <a:solidFill>
                  <a:srgbClr val="FF0000"/>
                </a:solidFill>
                <a:latin typeface="Times New Roman" panose="02020603050405020304" pitchFamily="18" charset="0"/>
                <a:cs typeface="Times New Roman" panose="02020603050405020304" pitchFamily="18" charset="0"/>
              </a:rPr>
              <a:t>e) Mütercim ve tercüman kadrolarına atanabilmek için;</a:t>
            </a:r>
          </a:p>
          <a:p>
            <a:pPr algn="just"/>
            <a:r>
              <a:rPr lang="tr-TR" sz="2800" dirty="0">
                <a:latin typeface="Times New Roman" panose="02020603050405020304" pitchFamily="18" charset="0"/>
                <a:cs typeface="Times New Roman" panose="02020603050405020304" pitchFamily="18" charset="0"/>
              </a:rPr>
              <a:t>1) Fakülte veya en az dört yıllık yüksekokulların filoloji, mütercim ve tercümanlık bölümlerinden veya ilgili diğer bölümlerden mezun olmak,</a:t>
            </a:r>
          </a:p>
          <a:p>
            <a:pPr algn="just"/>
            <a:r>
              <a:rPr lang="tr-TR" sz="2800" dirty="0">
                <a:latin typeface="Times New Roman" panose="02020603050405020304" pitchFamily="18" charset="0"/>
                <a:cs typeface="Times New Roman" panose="02020603050405020304" pitchFamily="18" charset="0"/>
              </a:rPr>
              <a:t>2) YDS’den (A) düzeyinde puan almış olmak veya buna denk kabul edilen ve uluslararası geçerliliği bulunan bir belgeye sahip olmak,</a:t>
            </a:r>
          </a:p>
        </p:txBody>
      </p:sp>
    </p:spTree>
    <p:extLst>
      <p:ext uri="{BB962C8B-B14F-4D97-AF65-F5344CB8AC3E}">
        <p14:creationId xmlns:p14="http://schemas.microsoft.com/office/powerpoint/2010/main" val="30738627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66800" y="1052945"/>
            <a:ext cx="9795164" cy="3970318"/>
          </a:xfrm>
          <a:prstGeom prst="rect">
            <a:avLst/>
          </a:prstGeom>
        </p:spPr>
        <p:txBody>
          <a:bodyPr wrap="square">
            <a:spAutoFit/>
          </a:bodyPr>
          <a:lstStyle/>
          <a:p>
            <a:r>
              <a:rPr lang="tr-TR" sz="2800" b="1" dirty="0">
                <a:solidFill>
                  <a:srgbClr val="C00000"/>
                </a:solidFill>
                <a:latin typeface="Times New Roman" panose="02020603050405020304" pitchFamily="18" charset="0"/>
                <a:cs typeface="Times New Roman" panose="02020603050405020304" pitchFamily="18" charset="0"/>
              </a:rPr>
              <a:t>c) İstatistikçi kadrosuna atanabilmek için;</a:t>
            </a:r>
          </a:p>
          <a:p>
            <a:r>
              <a:rPr lang="tr-TR" sz="2800" dirty="0">
                <a:latin typeface="Times New Roman" panose="02020603050405020304" pitchFamily="18" charset="0"/>
                <a:cs typeface="Times New Roman" panose="02020603050405020304" pitchFamily="18" charset="0"/>
              </a:rPr>
              <a:t>1) Fakülte veya en az dört yıllık yüksekokulların istatistik veya ekonometri bölümü mezunu olmak,</a:t>
            </a:r>
          </a:p>
          <a:p>
            <a:r>
              <a:rPr lang="tr-TR" sz="2800" b="1" dirty="0">
                <a:solidFill>
                  <a:srgbClr val="C00000"/>
                </a:solidFill>
                <a:latin typeface="Times New Roman" panose="02020603050405020304" pitchFamily="18" charset="0"/>
                <a:cs typeface="Times New Roman" panose="02020603050405020304" pitchFamily="18" charset="0"/>
              </a:rPr>
              <a:t>ç) Grafiker kadrosuna atanabilmek için;</a:t>
            </a:r>
          </a:p>
          <a:p>
            <a:r>
              <a:rPr lang="tr-TR" sz="2800" dirty="0">
                <a:latin typeface="Times New Roman" panose="02020603050405020304" pitchFamily="18" charset="0"/>
                <a:cs typeface="Times New Roman" panose="02020603050405020304" pitchFamily="18" charset="0"/>
              </a:rPr>
              <a:t>1) Fakülte veya yüksekokulların grafik tasarımla ilgili bölümlerinin birinden mezun olmak,</a:t>
            </a:r>
          </a:p>
          <a:p>
            <a:r>
              <a:rPr lang="tr-TR" sz="2800" b="1" dirty="0">
                <a:solidFill>
                  <a:srgbClr val="C00000"/>
                </a:solidFill>
                <a:latin typeface="Times New Roman" panose="02020603050405020304" pitchFamily="18" charset="0"/>
                <a:cs typeface="Times New Roman" panose="02020603050405020304" pitchFamily="18" charset="0"/>
              </a:rPr>
              <a:t>f) Programcı kadrosuna atanabilmek için;</a:t>
            </a:r>
          </a:p>
          <a:p>
            <a:r>
              <a:rPr lang="tr-TR" sz="2800" dirty="0">
                <a:latin typeface="Times New Roman" panose="02020603050405020304" pitchFamily="18" charset="0"/>
                <a:cs typeface="Times New Roman" panose="02020603050405020304" pitchFamily="18" charset="0"/>
              </a:rPr>
              <a:t>1) Fakülte veya yüksekokulların bilgisayar programcılığı ile ilgili bölümlerinden mezun olmak,</a:t>
            </a:r>
          </a:p>
        </p:txBody>
      </p:sp>
    </p:spTree>
    <p:extLst>
      <p:ext uri="{BB962C8B-B14F-4D97-AF65-F5344CB8AC3E}">
        <p14:creationId xmlns:p14="http://schemas.microsoft.com/office/powerpoint/2010/main" val="23489736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978766"/>
          </a:xfrm>
        </p:spPr>
        <p:txBody>
          <a:bodyPr>
            <a:normAutofit/>
          </a:bodyPr>
          <a:lstStyle/>
          <a:p>
            <a:r>
              <a:rPr lang="tr-TR" sz="3200" b="1" dirty="0" err="1" smtClean="0">
                <a:solidFill>
                  <a:srgbClr val="FF0000"/>
                </a:solidFill>
                <a:latin typeface="Times New Roman" panose="02020603050405020304" pitchFamily="18" charset="0"/>
                <a:cs typeface="Times New Roman" panose="02020603050405020304" pitchFamily="18" charset="0"/>
              </a:rPr>
              <a:t>Mühendis,mimar</a:t>
            </a:r>
            <a:r>
              <a:rPr lang="tr-TR" sz="3200" b="1" dirty="0" smtClean="0">
                <a:solidFill>
                  <a:srgbClr val="FF0000"/>
                </a:solidFill>
                <a:latin typeface="Times New Roman" panose="02020603050405020304" pitchFamily="18" charset="0"/>
                <a:cs typeface="Times New Roman" panose="02020603050405020304" pitchFamily="18" charset="0"/>
              </a:rPr>
              <a:t> gibi THS, GİH Müdür olursa ÖHT</a:t>
            </a:r>
            <a:endParaRPr lang="tr-TR" sz="3200" b="1" dirty="0">
              <a:solidFill>
                <a:srgbClr val="FF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838200" y="1205345"/>
            <a:ext cx="10515600" cy="4971618"/>
          </a:xfrm>
        </p:spPr>
        <p:txBody>
          <a:bodyPr>
            <a:normAutofit fontScale="85000" lnSpcReduction="20000"/>
          </a:bodyPr>
          <a:lstStyle/>
          <a:p>
            <a:pPr marL="0" indent="0" algn="just">
              <a:buNone/>
            </a:pPr>
            <a:endParaRPr lang="tr-TR" dirty="0" smtClean="0">
              <a:latin typeface="Times New Roman" panose="02020603050405020304" pitchFamily="18" charset="0"/>
              <a:cs typeface="Times New Roman" panose="02020603050405020304" pitchFamily="18" charset="0"/>
            </a:endParaRPr>
          </a:p>
          <a:p>
            <a:pPr marL="0" indent="0" algn="just">
              <a:buNone/>
            </a:pPr>
            <a:r>
              <a:rPr lang="tr-TR" dirty="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27.12.2016 </a:t>
            </a:r>
            <a:r>
              <a:rPr lang="tr-TR" dirty="0">
                <a:latin typeface="Times New Roman" panose="02020603050405020304" pitchFamily="18" charset="0"/>
                <a:cs typeface="Times New Roman" panose="02020603050405020304" pitchFamily="18" charset="0"/>
              </a:rPr>
              <a:t>tarihli ve 2016/9670 sayılı BKK eki Kararın 1 inci maddesinin birinci fıkrasıyla, 17.04.2006 tarihli ve 2006/10344 sayılı BKK eki Devlet Memurlarına Ödenecek Zam ve Tazminatlara İlişkin Karar ve eki cetvellerin uygulanmasına 2017 yılında da devam edilmesinin hükme bağlandığı, 2006/10344 sayılı BKK eki Karara ekli II Sayılı Cetvelin (Özel Hizmet Tazminatı) “(A) ÜST YÖNETİM VE GENEL İDARE HİZMETLERİ” kısmının “GRUP-8” bölümüyle “Mühendis, Mimar, Şehir Planlayıcısı, Uzman tabip olanlardan Daire Başkan Yardımcısı, İl Müdür Yardımcısı, Başkan, Grup Başkanı, Proje Müdürü, Gurup Müdürü, İşletme Müdürü, Şirket Müdürü, Şube Müdürü, Müdür, Başuzman, (KİT) kadrolarında olanlar ve bunların yardımcıları” unvanlarına ait özel hizmet tazminatın, en yüksek devlet memuru aylığının </a:t>
            </a:r>
            <a:r>
              <a:rPr lang="tr-TR" b="1" dirty="0">
                <a:latin typeface="Times New Roman" panose="02020603050405020304" pitchFamily="18" charset="0"/>
                <a:cs typeface="Times New Roman" panose="02020603050405020304" pitchFamily="18" charset="0"/>
              </a:rPr>
              <a:t>% 155' i olarak</a:t>
            </a:r>
            <a:r>
              <a:rPr lang="tr-TR" dirty="0">
                <a:latin typeface="Times New Roman" panose="02020603050405020304" pitchFamily="18" charset="0"/>
                <a:cs typeface="Times New Roman" panose="02020603050405020304" pitchFamily="18" charset="0"/>
              </a:rPr>
              <a:t>; “GRUP-10” bölümüyle de (1) kadro dereceli “İşletme Müdürü, Şube Müdürü ve Müdür” unvanlarına ait özel hizmet tazminatın, en yüksek Devlet memuru aylığının</a:t>
            </a:r>
            <a:r>
              <a:rPr lang="tr-TR" b="1" dirty="0">
                <a:latin typeface="Times New Roman" panose="02020603050405020304" pitchFamily="18" charset="0"/>
                <a:cs typeface="Times New Roman" panose="02020603050405020304" pitchFamily="18" charset="0"/>
              </a:rPr>
              <a:t> % 135'i </a:t>
            </a:r>
            <a:r>
              <a:rPr lang="tr-TR" dirty="0">
                <a:latin typeface="Times New Roman" panose="02020603050405020304" pitchFamily="18" charset="0"/>
                <a:cs typeface="Times New Roman" panose="02020603050405020304" pitchFamily="18" charset="0"/>
              </a:rPr>
              <a:t>olarak belirlendiği, buna göre</a:t>
            </a:r>
            <a:r>
              <a:rPr lang="tr-TR" b="1" dirty="0">
                <a:latin typeface="Times New Roman" panose="02020603050405020304" pitchFamily="18" charset="0"/>
                <a:cs typeface="Times New Roman" panose="02020603050405020304" pitchFamily="18" charset="0"/>
              </a:rPr>
              <a:t>; “müdür” unvanlı kadrolarda bulunanlara % 155 oranında özel hizmet tazminatı ödenebilmesi için bu kadroda görev yapanların mühendis, mimar, şehir planlayıcısı veya uzman tabip olması gerektiği,</a:t>
            </a:r>
            <a:r>
              <a:rPr lang="tr-TR" dirty="0">
                <a:latin typeface="Times New Roman" panose="02020603050405020304" pitchFamily="18" charset="0"/>
                <a:cs typeface="Times New Roman" panose="02020603050405020304" pitchFamily="18" charset="0"/>
              </a:rPr>
              <a:t> </a:t>
            </a:r>
          </a:p>
          <a:p>
            <a:pPr marL="0" indent="0" algn="just">
              <a:buNone/>
            </a:pPr>
            <a:r>
              <a:rPr lang="tr-TR" dirty="0">
                <a:latin typeface="Times New Roman" panose="02020603050405020304" pitchFamily="18" charset="0"/>
                <a:cs typeface="Times New Roman" panose="02020603050405020304" pitchFamily="18" charset="0"/>
              </a:rPr>
              <a:t>Sayıştay 1.Daire 2017/45171 Dosya Nu.</a:t>
            </a:r>
          </a:p>
          <a:p>
            <a:pPr marL="0" indent="0">
              <a:buNone/>
            </a:pPr>
            <a:endParaRPr lang="tr-TR" dirty="0"/>
          </a:p>
        </p:txBody>
      </p:sp>
    </p:spTree>
    <p:extLst>
      <p:ext uri="{BB962C8B-B14F-4D97-AF65-F5344CB8AC3E}">
        <p14:creationId xmlns:p14="http://schemas.microsoft.com/office/powerpoint/2010/main" val="9234830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smtClean="0">
                <a:solidFill>
                  <a:srgbClr val="C00000"/>
                </a:solidFill>
                <a:latin typeface="Times New Roman" panose="02020603050405020304" pitchFamily="18" charset="0"/>
                <a:cs typeface="Times New Roman" panose="02020603050405020304" pitchFamily="18" charset="0"/>
              </a:rPr>
              <a:t>Müdür Vekili olup, THS de arazi Tazminatı alabilir mi?</a:t>
            </a:r>
            <a:endParaRPr lang="tr-TR" sz="3200" dirty="0">
              <a:solidFill>
                <a:srgbClr val="C00000"/>
              </a:solidFill>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p:txBody>
          <a:bodyPr>
            <a:normAutofit lnSpcReduction="10000"/>
          </a:bodyPr>
          <a:lstStyle/>
          <a:p>
            <a:pPr marL="0" indent="0" algn="just">
              <a:buNone/>
            </a:pPr>
            <a:r>
              <a:rPr lang="tr-TR" dirty="0"/>
              <a:t>…</a:t>
            </a:r>
            <a:r>
              <a:rPr lang="tr-TR" dirty="0">
                <a:latin typeface="Times New Roman" panose="02020603050405020304" pitchFamily="18" charset="0"/>
                <a:cs typeface="Times New Roman" panose="02020603050405020304" pitchFamily="18" charset="0"/>
              </a:rPr>
              <a:t>Başkanlığınızda teknik hizmetler sınıfında yer alan kadrolarda görev yapan personele Devlet Memurlarına Ödenecek Zam ve Tazminatlara İlişkin Karar ile 160 Seri </a:t>
            </a:r>
            <a:r>
              <a:rPr lang="tr-TR" dirty="0" err="1">
                <a:latin typeface="Times New Roman" panose="02020603050405020304" pitchFamily="18" charset="0"/>
                <a:cs typeface="Times New Roman" panose="02020603050405020304" pitchFamily="18" charset="0"/>
              </a:rPr>
              <a:t>Nolu</a:t>
            </a:r>
            <a:r>
              <a:rPr lang="tr-TR" dirty="0">
                <a:latin typeface="Times New Roman" panose="02020603050405020304" pitchFamily="18" charset="0"/>
                <a:cs typeface="Times New Roman" panose="02020603050405020304" pitchFamily="18" charset="0"/>
              </a:rPr>
              <a:t> Devlet Memurları Kanunu Genel Tebliğinde açıkça belirtilen usul ve esaslar çerçevesinde yine bu mevzuatta belirtilen açık çalışma mahallerinde fiilen çalışanlara ek özel hizmet tazminatının ödenmesi gerektiği, Kadrosu teknik hizmetler sınıfında olmakla birlikte </a:t>
            </a:r>
            <a:r>
              <a:rPr lang="tr-TR" b="1" i="1" dirty="0">
                <a:latin typeface="Times New Roman" panose="02020603050405020304" pitchFamily="18" charset="0"/>
                <a:cs typeface="Times New Roman" panose="02020603050405020304" pitchFamily="18" charset="0"/>
              </a:rPr>
              <a:t>müdür kadrosu gibi diğer kadrolara vekalet eden personelin de yukarıda belirtilen BKK ve Tebliğ hükümleri çerçevesinde açık çalışma mahallerinde fiilen çalışması halinde ek özel hizmet tazminatından yararlandırılması </a:t>
            </a:r>
            <a:r>
              <a:rPr lang="tr-TR" b="1" i="1" dirty="0" smtClean="0">
                <a:latin typeface="Times New Roman" panose="02020603050405020304" pitchFamily="18" charset="0"/>
                <a:cs typeface="Times New Roman" panose="02020603050405020304" pitchFamily="18" charset="0"/>
              </a:rPr>
              <a:t>gerektiği.</a:t>
            </a:r>
          </a:p>
          <a:p>
            <a:pPr marL="0" indent="0" algn="just">
              <a:buNone/>
            </a:pPr>
            <a:r>
              <a:rPr lang="tr-TR" dirty="0" smtClean="0">
                <a:latin typeface="Times New Roman" panose="02020603050405020304" pitchFamily="18" charset="0"/>
                <a:cs typeface="Times New Roman" panose="02020603050405020304" pitchFamily="18" charset="0"/>
              </a:rPr>
              <a:t>Yerel Yönetimler Genel </a:t>
            </a:r>
            <a:r>
              <a:rPr lang="tr-TR" dirty="0">
                <a:latin typeface="Times New Roman" panose="02020603050405020304" pitchFamily="18" charset="0"/>
                <a:cs typeface="Times New Roman" panose="02020603050405020304" pitchFamily="18" charset="0"/>
              </a:rPr>
              <a:t>Md.ğü 25/02/2022-3715791</a:t>
            </a:r>
          </a:p>
        </p:txBody>
      </p:sp>
    </p:spTree>
    <p:extLst>
      <p:ext uri="{BB962C8B-B14F-4D97-AF65-F5344CB8AC3E}">
        <p14:creationId xmlns:p14="http://schemas.microsoft.com/office/powerpoint/2010/main" val="2245686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983673" y="557100"/>
            <a:ext cx="10931236"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fontAlgn="base">
              <a:spcBef>
                <a:spcPct val="0"/>
              </a:spcBef>
              <a:spcAft>
                <a:spcPct val="0"/>
              </a:spcAft>
              <a:buClr>
                <a:srgbClr val="17365D"/>
              </a:buClr>
              <a:tabLst>
                <a:tab pos="755650" algn="l"/>
              </a:tabLst>
            </a:pPr>
            <a:r>
              <a:rPr lang="tr-TR" sz="2400" b="1" i="1" dirty="0">
                <a:solidFill>
                  <a:srgbClr val="FF0000"/>
                </a:solidFill>
                <a:latin typeface="Times New Roman" pitchFamily="18" charset="0"/>
                <a:cs typeface="Times New Roman" pitchFamily="18" charset="0"/>
              </a:rPr>
              <a:t>Devlet memurlarının kazanılmış hak aylık derece ve kademelerinin kadro ve öğrenim durumuna bakılmaksızın bir üst dereceye yükseltilmesi:</a:t>
            </a:r>
          </a:p>
          <a:p>
            <a:pPr eaLnBrk="0" fontAlgn="base" hangingPunct="0">
              <a:spcBef>
                <a:spcPct val="0"/>
              </a:spcBef>
              <a:spcAft>
                <a:spcPct val="0"/>
              </a:spcAft>
              <a:tabLst>
                <a:tab pos="755650" algn="l"/>
              </a:tabLst>
            </a:pPr>
            <a:r>
              <a:rPr lang="tr-TR" sz="2400" b="1" i="1" dirty="0">
                <a:solidFill>
                  <a:srgbClr val="FF0000"/>
                </a:solidFill>
                <a:latin typeface="Times New Roman" pitchFamily="18" charset="0"/>
                <a:ea typeface="Arial" pitchFamily="34" charset="0"/>
                <a:cs typeface="Times New Roman" pitchFamily="18" charset="0"/>
              </a:rPr>
              <a:t>Devlet memurlarının kazanılmış hak derece ve kademelerinin kadro ve öğrenim durumu şartına bağlı olmadan kanun veya kanun hükmünde kararnamelerle </a:t>
            </a:r>
          </a:p>
          <a:p>
            <a:pPr eaLnBrk="0" fontAlgn="base" hangingPunct="0">
              <a:spcBef>
                <a:spcPct val="0"/>
              </a:spcBef>
              <a:spcAft>
                <a:spcPct val="0"/>
              </a:spcAft>
              <a:tabLst>
                <a:tab pos="755650" algn="l"/>
              </a:tabLst>
            </a:pPr>
            <a:r>
              <a:rPr lang="tr-TR" sz="2400" b="1" i="1" dirty="0">
                <a:solidFill>
                  <a:srgbClr val="FF0000"/>
                </a:solidFill>
                <a:latin typeface="Times New Roman" pitchFamily="18" charset="0"/>
                <a:ea typeface="Arial" pitchFamily="34" charset="0"/>
                <a:cs typeface="Times New Roman" pitchFamily="18" charset="0"/>
              </a:rPr>
              <a:t>1 derece yükseltilmesi sağlanmıştır. </a:t>
            </a:r>
          </a:p>
          <a:p>
            <a:pPr eaLnBrk="0" fontAlgn="base" hangingPunct="0">
              <a:spcBef>
                <a:spcPct val="0"/>
              </a:spcBef>
              <a:spcAft>
                <a:spcPct val="0"/>
              </a:spcAft>
              <a:tabLst>
                <a:tab pos="755650" algn="l"/>
              </a:tabLst>
            </a:pPr>
            <a:endParaRPr lang="tr-TR" dirty="0">
              <a:latin typeface="Times New Roman" pitchFamily="18" charset="0"/>
              <a:cs typeface="Times New Roman" pitchFamily="18" charset="0"/>
            </a:endParaRPr>
          </a:p>
          <a:p>
            <a:pPr eaLnBrk="0" fontAlgn="base" hangingPunct="0">
              <a:spcBef>
                <a:spcPct val="0"/>
              </a:spcBef>
              <a:spcAft>
                <a:spcPct val="0"/>
              </a:spcAft>
              <a:tabLst>
                <a:tab pos="755650" algn="l"/>
              </a:tabLst>
            </a:pPr>
            <a:r>
              <a:rPr lang="tr-TR" dirty="0">
                <a:solidFill>
                  <a:srgbClr val="000000"/>
                </a:solidFill>
                <a:latin typeface="Times New Roman" pitchFamily="18" charset="0"/>
                <a:cs typeface="Times New Roman" pitchFamily="18" charset="0"/>
              </a:rPr>
              <a:t>	01.03.1979	 tarihinde	fiilen	kadrolu	görevde	veya	ücretsiz izinli olanlara 20.02.1979 tarih ve </a:t>
            </a:r>
            <a:r>
              <a:rPr lang="tr-TR" b="1" dirty="0">
                <a:solidFill>
                  <a:srgbClr val="000000"/>
                </a:solidFill>
                <a:latin typeface="Times New Roman" pitchFamily="18" charset="0"/>
                <a:cs typeface="Times New Roman" pitchFamily="18" charset="0"/>
              </a:rPr>
              <a:t>2182 </a:t>
            </a:r>
            <a:r>
              <a:rPr lang="tr-TR" dirty="0">
                <a:solidFill>
                  <a:srgbClr val="000000"/>
                </a:solidFill>
                <a:latin typeface="Times New Roman" pitchFamily="18" charset="0"/>
                <a:cs typeface="Times New Roman" pitchFamily="18" charset="0"/>
              </a:rPr>
              <a:t>sayılı Kanun uyarınca </a:t>
            </a:r>
            <a:r>
              <a:rPr lang="tr-TR" b="1" i="1" dirty="0">
                <a:solidFill>
                  <a:srgbClr val="000000"/>
                </a:solidFill>
                <a:latin typeface="Times New Roman" pitchFamily="18" charset="0"/>
                <a:cs typeface="Times New Roman" pitchFamily="18" charset="0"/>
              </a:rPr>
              <a:t>bir derece verilir.</a:t>
            </a:r>
          </a:p>
          <a:p>
            <a:pPr eaLnBrk="0" fontAlgn="base" hangingPunct="0">
              <a:spcBef>
                <a:spcPct val="0"/>
              </a:spcBef>
              <a:spcAft>
                <a:spcPct val="0"/>
              </a:spcAft>
              <a:tabLst>
                <a:tab pos="755650" algn="l"/>
              </a:tabLst>
            </a:pPr>
            <a:endParaRPr lang="tr-TR" dirty="0">
              <a:latin typeface="Times New Roman" pitchFamily="18" charset="0"/>
              <a:cs typeface="Times New Roman" pitchFamily="18" charset="0"/>
            </a:endParaRPr>
          </a:p>
          <a:p>
            <a:pPr eaLnBrk="0" fontAlgn="base" hangingPunct="0">
              <a:spcBef>
                <a:spcPct val="0"/>
              </a:spcBef>
              <a:spcAft>
                <a:spcPct val="0"/>
              </a:spcAft>
              <a:tabLst>
                <a:tab pos="755650" algn="l"/>
              </a:tabLst>
            </a:pPr>
            <a:r>
              <a:rPr lang="tr-TR" dirty="0">
                <a:solidFill>
                  <a:srgbClr val="000000"/>
                </a:solidFill>
                <a:latin typeface="Times New Roman" pitchFamily="18" charset="0"/>
                <a:cs typeface="Times New Roman" pitchFamily="18" charset="0"/>
              </a:rPr>
              <a:t>	15.10.1991	 tarihinde	fiilen	kadrolu	görevde	veya	ücretsiz izinli olanlara 22.09.1991 tarih ve </a:t>
            </a:r>
            <a:r>
              <a:rPr lang="tr-TR" b="1" dirty="0">
                <a:solidFill>
                  <a:srgbClr val="000000"/>
                </a:solidFill>
                <a:latin typeface="Times New Roman" pitchFamily="18" charset="0"/>
                <a:cs typeface="Times New Roman" pitchFamily="18" charset="0"/>
              </a:rPr>
              <a:t>458 </a:t>
            </a:r>
            <a:r>
              <a:rPr lang="tr-TR" dirty="0">
                <a:solidFill>
                  <a:srgbClr val="000000"/>
                </a:solidFill>
                <a:latin typeface="Times New Roman" pitchFamily="18" charset="0"/>
                <a:cs typeface="Times New Roman" pitchFamily="18" charset="0"/>
              </a:rPr>
              <a:t>sayılı K.H.K. uyarınca </a:t>
            </a:r>
            <a:r>
              <a:rPr lang="tr-TR" b="1" i="1" dirty="0">
                <a:solidFill>
                  <a:srgbClr val="000000"/>
                </a:solidFill>
                <a:latin typeface="Times New Roman" pitchFamily="18" charset="0"/>
                <a:cs typeface="Times New Roman" pitchFamily="18" charset="0"/>
              </a:rPr>
              <a:t>bir derece verilir.</a:t>
            </a:r>
          </a:p>
          <a:p>
            <a:pPr eaLnBrk="0" fontAlgn="base" hangingPunct="0">
              <a:spcBef>
                <a:spcPct val="0"/>
              </a:spcBef>
              <a:spcAft>
                <a:spcPct val="0"/>
              </a:spcAft>
              <a:tabLst>
                <a:tab pos="755650" algn="l"/>
              </a:tabLst>
            </a:pPr>
            <a:endParaRPr lang="tr-TR" dirty="0">
              <a:latin typeface="Times New Roman" pitchFamily="18" charset="0"/>
              <a:cs typeface="Times New Roman" pitchFamily="18" charset="0"/>
            </a:endParaRPr>
          </a:p>
          <a:p>
            <a:pPr eaLnBrk="0" fontAlgn="base" hangingPunct="0">
              <a:spcBef>
                <a:spcPct val="0"/>
              </a:spcBef>
              <a:spcAft>
                <a:spcPct val="0"/>
              </a:spcAft>
              <a:tabLst>
                <a:tab pos="755650" algn="l"/>
              </a:tabLst>
            </a:pPr>
            <a:r>
              <a:rPr lang="tr-TR" dirty="0">
                <a:solidFill>
                  <a:srgbClr val="000000"/>
                </a:solidFill>
                <a:latin typeface="Times New Roman" pitchFamily="18" charset="0"/>
                <a:cs typeface="Times New Roman" pitchFamily="18" charset="0"/>
              </a:rPr>
              <a:t>	15.01.2005 tarihinde	fiilen	kadrolu	görevde	veya	ücretsiz izinli olanlara 02.02.2005 tarih ve </a:t>
            </a:r>
            <a:r>
              <a:rPr lang="tr-TR" b="1" dirty="0">
                <a:solidFill>
                  <a:srgbClr val="000000"/>
                </a:solidFill>
                <a:latin typeface="Times New Roman" pitchFamily="18" charset="0"/>
                <a:cs typeface="Times New Roman" pitchFamily="18" charset="0"/>
              </a:rPr>
              <a:t>5289 </a:t>
            </a:r>
            <a:r>
              <a:rPr lang="tr-TR" dirty="0">
                <a:solidFill>
                  <a:srgbClr val="000000"/>
                </a:solidFill>
                <a:latin typeface="Times New Roman" pitchFamily="18" charset="0"/>
                <a:cs typeface="Times New Roman" pitchFamily="18" charset="0"/>
              </a:rPr>
              <a:t>sayılı kanun uyarınca </a:t>
            </a:r>
            <a:r>
              <a:rPr lang="tr-TR" b="1" i="1" dirty="0">
                <a:solidFill>
                  <a:srgbClr val="000000"/>
                </a:solidFill>
                <a:latin typeface="Times New Roman" pitchFamily="18" charset="0"/>
                <a:cs typeface="Times New Roman" pitchFamily="18" charset="0"/>
              </a:rPr>
              <a:t>bir derece verilir.</a:t>
            </a:r>
          </a:p>
          <a:p>
            <a:pPr eaLnBrk="0" fontAlgn="base" hangingPunct="0">
              <a:spcBef>
                <a:spcPct val="0"/>
              </a:spcBef>
              <a:spcAft>
                <a:spcPct val="0"/>
              </a:spcAft>
              <a:tabLst>
                <a:tab pos="755650" algn="l"/>
              </a:tabLst>
            </a:pPr>
            <a:endParaRPr lang="tr-TR" dirty="0">
              <a:latin typeface="Times New Roman" pitchFamily="18" charset="0"/>
              <a:cs typeface="Times New Roman" pitchFamily="18" charset="0"/>
            </a:endParaRPr>
          </a:p>
          <a:p>
            <a:pPr eaLnBrk="0" fontAlgn="base" hangingPunct="0">
              <a:spcBef>
                <a:spcPct val="0"/>
              </a:spcBef>
              <a:spcAft>
                <a:spcPct val="0"/>
              </a:spcAft>
              <a:tabLst>
                <a:tab pos="755650" algn="l"/>
              </a:tabLst>
            </a:pPr>
            <a:r>
              <a:rPr lang="tr-TR" dirty="0">
                <a:solidFill>
                  <a:srgbClr val="000000"/>
                </a:solidFill>
                <a:latin typeface="Times New Roman" pitchFamily="18" charset="0"/>
                <a:cs typeface="Times New Roman" pitchFamily="18" charset="0"/>
              </a:rPr>
              <a:t>	15.01.2016 tarihinde	fiilen	kadrolu	görevde	veya	ücretsiz izinli olanlara  3. Dönem toplu sözleşmenin 28. maddesi uyarınca </a:t>
            </a:r>
            <a:r>
              <a:rPr lang="tr-TR" b="1" i="1" dirty="0">
                <a:solidFill>
                  <a:srgbClr val="000000"/>
                </a:solidFill>
                <a:latin typeface="Times New Roman" pitchFamily="18" charset="0"/>
                <a:cs typeface="Times New Roman" pitchFamily="18" charset="0"/>
              </a:rPr>
              <a:t>bir derece verilir.</a:t>
            </a:r>
          </a:p>
          <a:p>
            <a:pPr eaLnBrk="0" fontAlgn="base" hangingPunct="0">
              <a:spcBef>
                <a:spcPct val="0"/>
              </a:spcBef>
              <a:spcAft>
                <a:spcPct val="0"/>
              </a:spcAft>
              <a:tabLst>
                <a:tab pos="755650" algn="l"/>
              </a:tabLst>
            </a:pPr>
            <a:endParaRPr lang="tr-TR" sz="1600" dirty="0">
              <a:latin typeface="Times New Roman" pitchFamily="18" charset="0"/>
              <a:cs typeface="Times New Roman" pitchFamily="18" charset="0"/>
            </a:endParaRPr>
          </a:p>
        </p:txBody>
      </p:sp>
    </p:spTree>
    <p:extLst>
      <p:ext uri="{BB962C8B-B14F-4D97-AF65-F5344CB8AC3E}">
        <p14:creationId xmlns:p14="http://schemas.microsoft.com/office/powerpoint/2010/main" val="947820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740</TotalTime>
  <Words>3582</Words>
  <Application>Microsoft Office PowerPoint</Application>
  <PresentationFormat>Geniş ekran</PresentationFormat>
  <Paragraphs>354</Paragraphs>
  <Slides>40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40</vt:i4>
      </vt:variant>
    </vt:vector>
  </HeadingPairs>
  <TitlesOfParts>
    <vt:vector size="45" baseType="lpstr">
      <vt:lpstr>Arial</vt:lpstr>
      <vt:lpstr>Calibri</vt:lpstr>
      <vt:lpstr>Calibri Light</vt:lpstr>
      <vt:lpstr>Times New Roman</vt:lpstr>
      <vt:lpstr>Office Teması</vt:lpstr>
      <vt:lpstr>PowerPoint Sunusu</vt:lpstr>
      <vt:lpstr>PowerPoint Sunusu</vt:lpstr>
      <vt:lpstr>MEMUR-SÖZLEŞMELİ PERSONEL </vt:lpstr>
      <vt:lpstr>Sözleşmeli Personel Çalıştırılmasına İlişkin Esaslar </vt:lpstr>
      <vt:lpstr>BELEDİYELERDE SÖZLEŞMELİ PERSONEL İSTİHDAMI </vt:lpstr>
      <vt:lpstr>SÖZLEŞMELİ PERSONEL ÜCRET BELİRLEME </vt:lpstr>
      <vt:lpstr>SÖZLEŞMELİ ÇALIŞTIĞI SÜRENİN BİRLEŞTİRİLMESİ (Kıdem Tazminatı açısından)</vt:lpstr>
      <vt:lpstr>PowerPoint Sunusu</vt:lpstr>
      <vt:lpstr>PowerPoint Sunusu</vt:lpstr>
      <vt:lpstr>657/48.madde</vt:lpstr>
      <vt:lpstr>657/48.madde</vt:lpstr>
      <vt:lpstr>Güvenlik Soruşturması ve/veya Arşiv Araştırması </vt:lpstr>
      <vt:lpstr>NAKİL HAKKI VAR MI?</vt:lpstr>
      <vt:lpstr>YENİ DURUM </vt:lpstr>
      <vt:lpstr>YENİ DÜZENLEME-DİSİPLİN HÜKÜMLERİ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Görevde yükselme suretiyle atanacaklarda aranacak genel şartlar </vt:lpstr>
      <vt:lpstr>PowerPoint Sunusu</vt:lpstr>
      <vt:lpstr>Müdür ve şube müdürü kadrosuna atanabilmek için</vt:lpstr>
      <vt:lpstr>Hukuk müşaviri kadrosuna atanabilmek için</vt:lpstr>
      <vt:lpstr>Çözümleyici kadrosuna atanabilmek için</vt:lpstr>
      <vt:lpstr>Şef kadrosuna atanabilmek için</vt:lpstr>
      <vt:lpstr>Uzman ve sivil savunma uzmanı kadrosuna atanabilmek için; </vt:lpstr>
      <vt:lpstr>PowerPoint Sunusu</vt:lpstr>
      <vt:lpstr> Unvan değişikliği suretiyle atanacaklarda aranacak özel şartlar </vt:lpstr>
      <vt:lpstr>Ekonomist kadrosuna atanabilmek için</vt:lpstr>
      <vt:lpstr>PowerPoint Sunusu</vt:lpstr>
      <vt:lpstr>PowerPoint Sunusu</vt:lpstr>
      <vt:lpstr>Mühendis,mimar gibi THS, GİH Müdür olursa ÖHT</vt:lpstr>
      <vt:lpstr>Müdür Vekili olup, THS de arazi Tazminatı alabilir mi?</vt:lpstr>
      <vt:lpstr>PowerPoint Sunusu</vt:lpstr>
    </vt:vector>
  </TitlesOfParts>
  <Company>Silentall Unattended Installer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Win10</dc:creator>
  <cp:lastModifiedBy>Win10</cp:lastModifiedBy>
  <cp:revision>65</cp:revision>
  <dcterms:created xsi:type="dcterms:W3CDTF">2023-01-24T15:29:24Z</dcterms:created>
  <dcterms:modified xsi:type="dcterms:W3CDTF">2023-01-25T15:18:00Z</dcterms:modified>
</cp:coreProperties>
</file>